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Raleway"/>
      <p:regular r:id="rId40"/>
      <p:bold r:id="rId41"/>
      <p:italic r:id="rId42"/>
      <p:boldItalic r:id="rId43"/>
    </p:embeddedFont>
    <p:embeddedFont>
      <p:font typeface="Nunito"/>
      <p:regular r:id="rId44"/>
      <p:bold r:id="rId45"/>
      <p:italic r:id="rId46"/>
      <p:boldItalic r:id="rId47"/>
    </p:embeddedFont>
    <p:embeddedFont>
      <p:font typeface="Lato"/>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regular.fntdata"/><Relationship Id="rId42" Type="http://schemas.openxmlformats.org/officeDocument/2006/relationships/font" Target="fonts/Raleway-italic.fntdata"/><Relationship Id="rId41" Type="http://schemas.openxmlformats.org/officeDocument/2006/relationships/font" Target="fonts/Raleway-bold.fntdata"/><Relationship Id="rId44" Type="http://schemas.openxmlformats.org/officeDocument/2006/relationships/font" Target="fonts/Nunito-regular.fntdata"/><Relationship Id="rId43" Type="http://schemas.openxmlformats.org/officeDocument/2006/relationships/font" Target="fonts/Raleway-boldItalic.fntdata"/><Relationship Id="rId46" Type="http://schemas.openxmlformats.org/officeDocument/2006/relationships/font" Target="fonts/Nunito-italic.fntdata"/><Relationship Id="rId45"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regular.fntdata"/><Relationship Id="rId47" Type="http://schemas.openxmlformats.org/officeDocument/2006/relationships/font" Target="fonts/Nunito-boldItalic.fntdata"/><Relationship Id="rId49"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Lato-boldItalic.fntdata"/><Relationship Id="rId5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9bcc1386a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9bcc1386a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9bcc1386a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9bcc1386a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9bcc1386a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9bcc1386a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9bcc1386a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9bcc1386a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9bcc1386ab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9bcc1386ab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9bcc1386a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9bcc1386a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ea139681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ea139681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aea139681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aea139681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aea13968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aea13968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aea139681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aea139681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9db2acffa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9db2acffa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9db2acffa9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9db2acffa9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aea3c9bc6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aea3c9bc6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aea3c9bc6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aea3c9bc6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aea3c9bc6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aea3c9bc6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aea3c9bc6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aea3c9bc6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aea3c9bc6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aea3c9bc6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aea3c9bc6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aea3c9bc6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aea3c9bc6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aea3c9bc6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aea3c9bc6b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aea3c9bc6b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aea3c9bc6b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aea3c9bc6b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9bd972c2a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9bd972c2a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aea3c9bc6b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aea3c9bc6b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aea3c9bc6b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aea3c9bc6b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aea3c9bc6b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aea3c9bc6b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aea139681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aea139681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9db2acffa9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9db2acffa9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a18bbe8f5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a18bbe8f5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9bd972c2a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9bd972c2a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9db2acffa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9db2acffa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9db2acffa9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9db2acffa9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9db2acffa9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9db2acffa9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a0de5b9fb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a0de5b9fb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14:prism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drive.google.com/file/d/14-IAK7jqg0jWw-hVmQBeqYvoqCu1-Kuw/view?usp=sharin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drive.google.com/file/d/1MdcyzcG3po82zguPf4C7-rIO1LUQBHnP/view?usp=sharing"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en.wikipedia.org/wiki/Loss_function" TargetMode="External"/><Relationship Id="rId4" Type="http://schemas.openxmlformats.org/officeDocument/2006/relationships/hyperlink" Target="https://en.wikipedia.org/wiki/Machine_learn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en.wikipedia.org/wiki/Content-based_image_retrieval#QBIC" TargetMode="External"/><Relationship Id="rId4" Type="http://schemas.openxmlformats.org/officeDocument/2006/relationships/hyperlink" Target="https://en.wikipedia.org/wiki/Computer_vision" TargetMode="External"/><Relationship Id="rId5" Type="http://schemas.openxmlformats.org/officeDocument/2006/relationships/hyperlink" Target="https://en.wikipedia.org/wiki/Image_retrieval" TargetMode="External"/><Relationship Id="rId6" Type="http://schemas.openxmlformats.org/officeDocument/2006/relationships/hyperlink" Target="https://en.wikipedia.org/wiki/Digital_image" TargetMode="External"/><Relationship Id="rId7" Type="http://schemas.openxmlformats.org/officeDocument/2006/relationships/hyperlink" Target="https://en.wikipedia.org/wiki/Database"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9.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7.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t>Computational Intelligence</a:t>
            </a:r>
            <a:r>
              <a:rPr lang="en"/>
              <a:t> </a:t>
            </a:r>
            <a:r>
              <a:rPr lang="en" sz="3200" u="sng"/>
              <a:t>Case Study- Review:2</a:t>
            </a:r>
            <a:endParaRPr sz="3200" u="sng"/>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900"/>
              <a:t>Group-6</a:t>
            </a:r>
            <a:endParaRPr b="1" sz="1900"/>
          </a:p>
          <a:p>
            <a:pPr indent="0" lvl="0" marL="0" rtl="0" algn="ctr">
              <a:spcBef>
                <a:spcPts val="0"/>
              </a:spcBef>
              <a:spcAft>
                <a:spcPts val="0"/>
              </a:spcAft>
              <a:buNone/>
            </a:pPr>
            <a:r>
              <a:rPr b="1" lang="en" sz="1900"/>
              <a:t>Gopika Narayanan -    </a:t>
            </a:r>
            <a:r>
              <a:rPr b="1" lang="en" sz="1900"/>
              <a:t>17021</a:t>
            </a:r>
            <a:endParaRPr b="1" sz="1900"/>
          </a:p>
          <a:p>
            <a:pPr indent="0" lvl="0" marL="0" rtl="0" algn="ctr">
              <a:spcBef>
                <a:spcPts val="0"/>
              </a:spcBef>
              <a:spcAft>
                <a:spcPts val="0"/>
              </a:spcAft>
              <a:buNone/>
            </a:pPr>
            <a:r>
              <a:rPr b="1" lang="en" sz="1900"/>
              <a:t>Sai Sudha Panigrahi -  </a:t>
            </a:r>
            <a:r>
              <a:rPr b="1" lang="en" sz="1900"/>
              <a:t>17051</a:t>
            </a:r>
            <a:endParaRPr b="1" sz="1900"/>
          </a:p>
          <a:p>
            <a:pPr indent="0" lvl="0" marL="0" rtl="0" algn="ctr">
              <a:spcBef>
                <a:spcPts val="0"/>
              </a:spcBef>
              <a:spcAft>
                <a:spcPts val="0"/>
              </a:spcAft>
              <a:buNone/>
            </a:pPr>
            <a:r>
              <a:rPr b="1" lang="en" sz="1900"/>
              <a:t>Sayannah P.B. -                </a:t>
            </a:r>
            <a:r>
              <a:rPr b="1" lang="en" sz="1900"/>
              <a:t>17150</a:t>
            </a:r>
            <a:endParaRPr b="1" sz="1900"/>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3" name="Google Shape;143;p22"/>
          <p:cNvPicPr preferRelativeResize="0"/>
          <p:nvPr/>
        </p:nvPicPr>
        <p:blipFill rotWithShape="1">
          <a:blip r:embed="rId3">
            <a:alphaModFix/>
          </a:blip>
          <a:srcRect b="39385" l="2445" r="74824" t="43735"/>
          <a:stretch/>
        </p:blipFill>
        <p:spPr>
          <a:xfrm>
            <a:off x="618275" y="1616875"/>
            <a:ext cx="7766126" cy="31850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0" name="Google Shape;150;p23"/>
          <p:cNvPicPr preferRelativeResize="0"/>
          <p:nvPr/>
        </p:nvPicPr>
        <p:blipFill rotWithShape="1">
          <a:blip r:embed="rId3">
            <a:alphaModFix/>
          </a:blip>
          <a:srcRect b="6138" l="16255" r="19006" t="17133"/>
          <a:stretch/>
        </p:blipFill>
        <p:spPr>
          <a:xfrm>
            <a:off x="605125" y="644600"/>
            <a:ext cx="7998077" cy="42621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7" name="Google Shape;157;p24"/>
          <p:cNvPicPr preferRelativeResize="0"/>
          <p:nvPr/>
        </p:nvPicPr>
        <p:blipFill rotWithShape="1">
          <a:blip r:embed="rId3">
            <a:alphaModFix/>
          </a:blip>
          <a:srcRect b="6028" l="18542" r="19836" t="16083"/>
          <a:stretch/>
        </p:blipFill>
        <p:spPr>
          <a:xfrm>
            <a:off x="618275" y="736675"/>
            <a:ext cx="7799875" cy="4077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5"/>
          <p:cNvPicPr preferRelativeResize="0"/>
          <p:nvPr/>
        </p:nvPicPr>
        <p:blipFill rotWithShape="1">
          <a:blip r:embed="rId3">
            <a:alphaModFix/>
          </a:blip>
          <a:srcRect b="5113" l="18847" r="20158" t="15602"/>
          <a:stretch/>
        </p:blipFill>
        <p:spPr>
          <a:xfrm>
            <a:off x="1723275" y="802450"/>
            <a:ext cx="5577600" cy="4077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26"/>
          <p:cNvPicPr preferRelativeResize="0"/>
          <p:nvPr/>
        </p:nvPicPr>
        <p:blipFill rotWithShape="1">
          <a:blip r:embed="rId3">
            <a:alphaModFix/>
          </a:blip>
          <a:srcRect b="5118" l="18699" r="19727" t="16622"/>
          <a:stretch/>
        </p:blipFill>
        <p:spPr>
          <a:xfrm>
            <a:off x="1710125" y="855050"/>
            <a:ext cx="5630227" cy="40253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Problems with annotation (of images) • Many things are hard to express – Feelings, situations, … (what is scary?) – What is in the image, what is it about, what does it invoke? • Annotation is never complete – Plus it depends on the goal of the annotation • Many ways to say the same thing … – Synonyms, hyponyms, hypernyms, … • Mistakes – Spelling errors, spelling differences (US vs. UK), weird abbreviations (particularly medical …) </a:t>
            </a:r>
            <a:endParaRPr/>
          </a:p>
        </p:txBody>
      </p:sp>
      <p:pic>
        <p:nvPicPr>
          <p:cNvPr id="173" name="Google Shape;173;p27"/>
          <p:cNvPicPr preferRelativeResize="0"/>
          <p:nvPr/>
        </p:nvPicPr>
        <p:blipFill rotWithShape="1">
          <a:blip r:embed="rId3">
            <a:alphaModFix/>
          </a:blip>
          <a:srcRect b="5622" l="7323" r="9169" t="17139"/>
          <a:stretch/>
        </p:blipFill>
        <p:spPr>
          <a:xfrm>
            <a:off x="670900" y="881375"/>
            <a:ext cx="7636075" cy="39727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 1: Convolutional Neural Network(Review-1)</a:t>
            </a:r>
            <a:endParaRPr/>
          </a:p>
        </p:txBody>
      </p:sp>
      <p:sp>
        <p:nvSpPr>
          <p:cNvPr id="179" name="Google Shape;179;p28"/>
          <p:cNvSpPr txBox="1"/>
          <p:nvPr>
            <p:ph idx="1" type="body"/>
          </p:nvPr>
        </p:nvSpPr>
        <p:spPr>
          <a:xfrm>
            <a:off x="729450" y="237632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https://drive.google.com/file/d/14-IAK7jqg0jWw-hVmQBeqYvoqCu1-Kuw/view?usp=sharing</a:t>
            </a:r>
            <a:endParaRPr/>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966"/>
        </a:solidFill>
      </p:bgPr>
    </p:bg>
    <p:spTree>
      <p:nvGrpSpPr>
        <p:cNvPr id="183" name="Shape 183"/>
        <p:cNvGrpSpPr/>
        <p:nvPr/>
      </p:nvGrpSpPr>
      <p:grpSpPr>
        <a:xfrm>
          <a:off x="0" y="0"/>
          <a:ext cx="0" cy="0"/>
          <a:chOff x="0" y="0"/>
          <a:chExt cx="0" cy="0"/>
        </a:xfrm>
      </p:grpSpPr>
      <p:sp>
        <p:nvSpPr>
          <p:cNvPr id="184" name="Google Shape;184;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Review:2</a:t>
            </a:r>
            <a:endParaRPr/>
          </a:p>
        </p:txBody>
      </p:sp>
      <p:sp>
        <p:nvSpPr>
          <p:cNvPr id="185" name="Google Shape;185;p29"/>
          <p:cNvSpPr txBox="1"/>
          <p:nvPr>
            <p:ph idx="1" type="body"/>
          </p:nvPr>
        </p:nvSpPr>
        <p:spPr>
          <a:xfrm>
            <a:off x="729450" y="1945850"/>
            <a:ext cx="7688700" cy="23940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1700"/>
              <a:t>Three algorithms are used for this review in the following way:</a:t>
            </a:r>
            <a:endParaRPr b="1" sz="1700"/>
          </a:p>
          <a:p>
            <a:pPr indent="-336550" lvl="0" marL="457200" rtl="0" algn="l">
              <a:spcBef>
                <a:spcPts val="1600"/>
              </a:spcBef>
              <a:spcAft>
                <a:spcPts val="0"/>
              </a:spcAft>
              <a:buSzPts val="1700"/>
              <a:buChar char="●"/>
            </a:pPr>
            <a:r>
              <a:rPr b="1" lang="en" sz="1700">
                <a:highlight>
                  <a:srgbClr val="FFFFFF"/>
                </a:highlight>
              </a:rPr>
              <a:t>Text/Image preprocessing using fuzzy algorithm</a:t>
            </a:r>
            <a:endParaRPr b="1" sz="1700">
              <a:highlight>
                <a:srgbClr val="FFFFFF"/>
              </a:highlight>
            </a:endParaRPr>
          </a:p>
          <a:p>
            <a:pPr indent="-336550" lvl="0" marL="457200" rtl="0" algn="l">
              <a:spcBef>
                <a:spcPts val="0"/>
              </a:spcBef>
              <a:spcAft>
                <a:spcPts val="0"/>
              </a:spcAft>
              <a:buSzPts val="1700"/>
              <a:buChar char="●"/>
            </a:pPr>
            <a:r>
              <a:rPr b="1" lang="en" sz="1700">
                <a:highlight>
                  <a:srgbClr val="FFFFFF"/>
                </a:highlight>
              </a:rPr>
              <a:t>Triple Neural Network(Method :2)</a:t>
            </a:r>
            <a:endParaRPr b="1" sz="1700">
              <a:highlight>
                <a:srgbClr val="FFFFFF"/>
              </a:highlight>
            </a:endParaRPr>
          </a:p>
          <a:p>
            <a:pPr indent="-336550" lvl="0" marL="457200" rtl="0" algn="l">
              <a:spcBef>
                <a:spcPts val="0"/>
              </a:spcBef>
              <a:spcAft>
                <a:spcPts val="0"/>
              </a:spcAft>
              <a:buSzPts val="1700"/>
              <a:buChar char="●"/>
            </a:pPr>
            <a:r>
              <a:rPr b="1" lang="en" sz="1700">
                <a:highlight>
                  <a:srgbClr val="FFFFFF"/>
                </a:highlight>
              </a:rPr>
              <a:t>Conversion of input/output image to its child images using Genetic algorithm </a:t>
            </a:r>
            <a:endParaRPr b="1" sz="1700">
              <a:highlight>
                <a:srgbClr val="FFFFFF"/>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189" name="Shape 189"/>
        <p:cNvGrpSpPr/>
        <p:nvPr/>
      </p:nvGrpSpPr>
      <p:grpSpPr>
        <a:xfrm>
          <a:off x="0" y="0"/>
          <a:ext cx="0" cy="0"/>
          <a:chOff x="0" y="0"/>
          <a:chExt cx="0" cy="0"/>
        </a:xfrm>
      </p:grpSpPr>
      <p:sp>
        <p:nvSpPr>
          <p:cNvPr id="190" name="Google Shape;190;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Fuzzy preprocessing techniques (Gopika)</a:t>
            </a:r>
            <a:endParaRPr/>
          </a:p>
        </p:txBody>
      </p:sp>
      <p:sp>
        <p:nvSpPr>
          <p:cNvPr id="191" name="Google Shape;191;p3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https://drive.google.com/file/d/1MdcyzcG3po82zguPf4C7-rIO1LUQBHnP/view?usp=sharing</a:t>
            </a:r>
            <a:endParaRPr/>
          </a:p>
          <a:p>
            <a:pPr indent="0" lvl="0" marL="0" rtl="0" algn="l">
              <a:spcBef>
                <a:spcPts val="1600"/>
              </a:spcBef>
              <a:spcAft>
                <a:spcPts val="0"/>
              </a:spcAft>
              <a:buNone/>
            </a:pPr>
            <a:r>
              <a:rPr lang="en">
                <a:highlight>
                  <a:srgbClr val="F3F3F3"/>
                </a:highlight>
              </a:rPr>
              <a:t>Human brain is capable of making excellent decisions using imprecise &amp; incomplete sensory information provided by the perceptive organs. Fuzzy theory provides a systematic calculus to deal with such information linguistically and perform numerical computations using linguistic labels in the form of membership functions. Fuzzy inference system (FIS) when selected properly can effectively model the human expertise in the specific application.</a:t>
            </a:r>
            <a:endParaRPr>
              <a:highlight>
                <a:srgbClr val="F3F3F3"/>
              </a:highlight>
            </a:endParaRPr>
          </a:p>
          <a:p>
            <a:pPr indent="0" lvl="0" marL="0" rtl="0" algn="l">
              <a:spcBef>
                <a:spcPts val="1600"/>
              </a:spcBef>
              <a:spcAft>
                <a:spcPts val="1600"/>
              </a:spcAft>
              <a:buNone/>
            </a:pPr>
            <a:r>
              <a:rPr lang="en">
                <a:highlight>
                  <a:srgbClr val="F3F3F3"/>
                </a:highlight>
              </a:rPr>
              <a:t>In this we are trying to enhance the contrast of the image using different methods such as histogram technique, fuzzy method, gray-scale technique etc.</a:t>
            </a:r>
            <a:endParaRPr>
              <a:highlight>
                <a:srgbClr val="F3F3F3"/>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FC5E8"/>
        </a:solidFill>
      </p:bgPr>
    </p:bg>
    <p:spTree>
      <p:nvGrpSpPr>
        <p:cNvPr id="195" name="Shape 195"/>
        <p:cNvGrpSpPr/>
        <p:nvPr/>
      </p:nvGrpSpPr>
      <p:grpSpPr>
        <a:xfrm>
          <a:off x="0" y="0"/>
          <a:ext cx="0" cy="0"/>
          <a:chOff x="0" y="0"/>
          <a:chExt cx="0" cy="0"/>
        </a:xfrm>
      </p:grpSpPr>
      <p:sp>
        <p:nvSpPr>
          <p:cNvPr id="196" name="Google Shape;196;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Triple Neural Network (Sayannah)</a:t>
            </a:r>
            <a:endParaRPr/>
          </a:p>
        </p:txBody>
      </p:sp>
      <p:sp>
        <p:nvSpPr>
          <p:cNvPr id="197" name="Google Shape;197;p3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02122"/>
                </a:solidFill>
                <a:highlight>
                  <a:srgbClr val="FFFFFF"/>
                </a:highlight>
                <a:latin typeface="Raleway"/>
                <a:ea typeface="Raleway"/>
                <a:cs typeface="Raleway"/>
                <a:sym typeface="Raleway"/>
              </a:rPr>
              <a:t>Triplet loss</a:t>
            </a:r>
            <a:r>
              <a:rPr lang="en">
                <a:solidFill>
                  <a:srgbClr val="202122"/>
                </a:solidFill>
                <a:highlight>
                  <a:srgbClr val="FFFFFF"/>
                </a:highlight>
                <a:latin typeface="Raleway"/>
                <a:ea typeface="Raleway"/>
                <a:cs typeface="Raleway"/>
                <a:sym typeface="Raleway"/>
              </a:rPr>
              <a:t> is a </a:t>
            </a:r>
            <a:r>
              <a:rPr lang="en">
                <a:solidFill>
                  <a:srgbClr val="0B0080"/>
                </a:solidFill>
                <a:highlight>
                  <a:srgbClr val="FFFFFF"/>
                </a:highlight>
                <a:uFill>
                  <a:noFill/>
                </a:uFill>
                <a:latin typeface="Raleway"/>
                <a:ea typeface="Raleway"/>
                <a:cs typeface="Raleway"/>
                <a:sym typeface="Raleway"/>
                <a:hlinkClick r:id="rId3">
                  <a:extLst>
                    <a:ext uri="{A12FA001-AC4F-418D-AE19-62706E023703}">
                      <ahyp:hlinkClr val="tx"/>
                    </a:ext>
                  </a:extLst>
                </a:hlinkClick>
              </a:rPr>
              <a:t>loss function</a:t>
            </a:r>
            <a:r>
              <a:rPr lang="en">
                <a:solidFill>
                  <a:srgbClr val="202122"/>
                </a:solidFill>
                <a:highlight>
                  <a:srgbClr val="FFFFFF"/>
                </a:highlight>
                <a:latin typeface="Raleway"/>
                <a:ea typeface="Raleway"/>
                <a:cs typeface="Raleway"/>
                <a:sym typeface="Raleway"/>
              </a:rPr>
              <a:t> for </a:t>
            </a:r>
            <a:r>
              <a:rPr lang="en">
                <a:solidFill>
                  <a:srgbClr val="0B0080"/>
                </a:solidFill>
                <a:highlight>
                  <a:srgbClr val="FFFFFF"/>
                </a:highlight>
                <a:uFill>
                  <a:noFill/>
                </a:uFill>
                <a:latin typeface="Raleway"/>
                <a:ea typeface="Raleway"/>
                <a:cs typeface="Raleway"/>
                <a:sym typeface="Raleway"/>
                <a:hlinkClick r:id="rId4">
                  <a:extLst>
                    <a:ext uri="{A12FA001-AC4F-418D-AE19-62706E023703}">
                      <ahyp:hlinkClr val="tx"/>
                    </a:ext>
                  </a:extLst>
                </a:hlinkClick>
              </a:rPr>
              <a:t>machine learning</a:t>
            </a:r>
            <a:r>
              <a:rPr lang="en">
                <a:solidFill>
                  <a:srgbClr val="202122"/>
                </a:solidFill>
                <a:highlight>
                  <a:srgbClr val="FFFFFF"/>
                </a:highlight>
                <a:latin typeface="Raleway"/>
                <a:ea typeface="Raleway"/>
                <a:cs typeface="Raleway"/>
                <a:sym typeface="Raleway"/>
              </a:rPr>
              <a:t> algorithms where a baseline (anchor) input is compared to a positive (truthy) input and a negative (falsy) input. The distance from the baseline (anchor) input to the positive (truthy) input is minimized, and the distance from the baseline (anchor) input to the negative (falsy) input is maximized . The first formulation equivalent to the triplet loss was introduced (without the idea of using anchors) for metric learning from relative comparisons by M. Schultze and T. Joachims in 2003.</a:t>
            </a:r>
            <a:endParaRPr>
              <a:latin typeface="Raleway"/>
              <a:ea typeface="Raleway"/>
              <a:cs typeface="Raleway"/>
              <a:sym typeface="Raleway"/>
            </a:endParaRPr>
          </a:p>
          <a:p>
            <a:pPr indent="0" lvl="0" marL="0" rtl="0" algn="l">
              <a:spcBef>
                <a:spcPts val="1600"/>
              </a:spcBef>
              <a:spcAft>
                <a:spcPts val="1600"/>
              </a:spcAft>
              <a:buNone/>
            </a:pPr>
            <a:r>
              <a:rPr lang="en"/>
              <a:t>https://colab.research.google.com/drive/1ts53MNL9-n7ixmF2vQWo9cvgyLnbTALZ?usp=sharing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B8AF"/>
        </a:solidFill>
      </p:bgPr>
    </p:bg>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roblem Identification</a:t>
            </a:r>
            <a:endParaRPr/>
          </a:p>
          <a:p>
            <a:pPr indent="0" lvl="0" marL="0" rtl="0" algn="l">
              <a:spcBef>
                <a:spcPts val="0"/>
              </a:spcBef>
              <a:spcAft>
                <a:spcPts val="0"/>
              </a:spcAft>
              <a:buNone/>
            </a:pPr>
            <a:r>
              <a:rPr lang="en"/>
              <a:t>Title assigned : Text Query of Images</a:t>
            </a:r>
            <a:endParaRPr/>
          </a:p>
        </p:txBody>
      </p:sp>
      <p:sp>
        <p:nvSpPr>
          <p:cNvPr id="93" name="Google Shape;93;p14"/>
          <p:cNvSpPr txBox="1"/>
          <p:nvPr>
            <p:ph idx="1" type="body"/>
          </p:nvPr>
        </p:nvSpPr>
        <p:spPr>
          <a:xfrm>
            <a:off x="729450" y="2652125"/>
            <a:ext cx="7688700" cy="168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highlight>
                  <a:srgbClr val="FFFFFF"/>
                </a:highlight>
              </a:rPr>
              <a:t>To use the technology of computational intelligence to search and display the images based on the text query given by the user.</a:t>
            </a:r>
            <a:endParaRPr b="1" sz="1600">
              <a:highlight>
                <a:srgbClr val="FFFFFF"/>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201" name="Shape 201"/>
        <p:cNvGrpSpPr/>
        <p:nvPr/>
      </p:nvGrpSpPr>
      <p:grpSpPr>
        <a:xfrm>
          <a:off x="0" y="0"/>
          <a:ext cx="0" cy="0"/>
          <a:chOff x="0" y="0"/>
          <a:chExt cx="0" cy="0"/>
        </a:xfrm>
      </p:grpSpPr>
      <p:sp>
        <p:nvSpPr>
          <p:cNvPr id="202" name="Google Shape;202;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Genetic algorithm Implementation ( Sai Sudha)</a:t>
            </a:r>
            <a:endParaRPr/>
          </a:p>
        </p:txBody>
      </p:sp>
      <p:sp>
        <p:nvSpPr>
          <p:cNvPr id="203" name="Google Shape;203;p3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Reproducing Images using a Genetic Algorithm</a:t>
            </a:r>
            <a:endParaRPr/>
          </a:p>
          <a:p>
            <a:pPr indent="0" lvl="0" marL="0" rtl="0" algn="l">
              <a:spcBef>
                <a:spcPts val="1600"/>
              </a:spcBef>
              <a:spcAft>
                <a:spcPts val="0"/>
              </a:spcAft>
              <a:buNone/>
            </a:pPr>
            <a:r>
              <a:rPr lang="en">
                <a:highlight>
                  <a:srgbClr val="FFFFFF"/>
                </a:highlight>
              </a:rPr>
              <a:t>The  project accepts an image as input. This image can have one or more channels (i.e. the image could be binary, gray, or color, such as RGB).</a:t>
            </a:r>
            <a:endParaRPr>
              <a:highlight>
                <a:srgbClr val="FFFFFF"/>
              </a:highlight>
            </a:endParaRPr>
          </a:p>
          <a:p>
            <a:pPr indent="0" lvl="0" marL="0" rtl="0" algn="l">
              <a:spcBef>
                <a:spcPts val="1600"/>
              </a:spcBef>
              <a:spcAft>
                <a:spcPts val="1600"/>
              </a:spcAft>
              <a:buNone/>
            </a:pPr>
            <a:r>
              <a:rPr lang="en">
                <a:highlight>
                  <a:srgbClr val="FFFFFF"/>
                </a:highlight>
              </a:rPr>
              <a:t>The genetic algorithm (GA) starts from a randomly generated image of the same shape as the input image. This randomly generated image is evolved, using crossover and mutation, using GA until it reproduces an image similar to the original one.</a:t>
            </a:r>
            <a:endParaRPr>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207" name="Shape 207"/>
        <p:cNvGrpSpPr/>
        <p:nvPr/>
      </p:nvGrpSpPr>
      <p:grpSpPr>
        <a:xfrm>
          <a:off x="0" y="0"/>
          <a:ext cx="0" cy="0"/>
          <a:chOff x="0" y="0"/>
          <a:chExt cx="0" cy="0"/>
        </a:xfrm>
      </p:grpSpPr>
      <p:sp>
        <p:nvSpPr>
          <p:cNvPr id="208" name="Google Shape;208;p33"/>
          <p:cNvSpPr txBox="1"/>
          <p:nvPr>
            <p:ph type="title"/>
          </p:nvPr>
        </p:nvSpPr>
        <p:spPr>
          <a:xfrm>
            <a:off x="729450" y="137775"/>
            <a:ext cx="7688700" cy="1006800"/>
          </a:xfrm>
          <a:prstGeom prst="rect">
            <a:avLst/>
          </a:prstGeom>
        </p:spPr>
        <p:txBody>
          <a:bodyPr anchorCtr="0" anchor="t" bIns="91425" lIns="91425" spcFirstLastPara="1" rIns="91425" wrap="square" tIns="91425">
            <a:noAutofit/>
          </a:bodyPr>
          <a:lstStyle/>
          <a:p>
            <a:pPr indent="0" lvl="0" marL="0" rtl="0" algn="l">
              <a:lnSpc>
                <a:spcPct val="91304"/>
              </a:lnSpc>
              <a:spcBef>
                <a:spcPts val="2100"/>
              </a:spcBef>
              <a:spcAft>
                <a:spcPts val="0"/>
              </a:spcAft>
              <a:buNone/>
            </a:pPr>
            <a:r>
              <a:rPr lang="en" sz="1650" u="sng">
                <a:solidFill>
                  <a:srgbClr val="292929"/>
                </a:solidFill>
                <a:highlight>
                  <a:srgbClr val="FFFFFF"/>
                </a:highlight>
                <a:latin typeface="Arial"/>
                <a:ea typeface="Arial"/>
                <a:cs typeface="Arial"/>
                <a:sym typeface="Arial"/>
              </a:rPr>
              <a:t>Genetic Algorithm Steps</a:t>
            </a:r>
            <a:endParaRPr sz="1650" u="sng">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09" name="Google Shape;209;p33"/>
          <p:cNvSpPr txBox="1"/>
          <p:nvPr>
            <p:ph idx="1" type="body"/>
          </p:nvPr>
        </p:nvSpPr>
        <p:spPr>
          <a:xfrm>
            <a:off x="729450" y="597025"/>
            <a:ext cx="7688700" cy="3742800"/>
          </a:xfrm>
          <a:prstGeom prst="rect">
            <a:avLst/>
          </a:prstGeom>
        </p:spPr>
        <p:txBody>
          <a:bodyPr anchorCtr="0" anchor="t" bIns="91425" lIns="91425" spcFirstLastPara="1" rIns="91425" wrap="square" tIns="91425">
            <a:noAutofit/>
          </a:bodyPr>
          <a:lstStyle/>
          <a:p>
            <a:pPr indent="0" lvl="0" marL="0" rtl="0" algn="l">
              <a:lnSpc>
                <a:spcPct val="190909"/>
              </a:lnSpc>
              <a:spcBef>
                <a:spcPts val="2100"/>
              </a:spcBef>
              <a:spcAft>
                <a:spcPts val="0"/>
              </a:spcAft>
              <a:buNone/>
            </a:pPr>
            <a:r>
              <a:rPr lang="en" sz="1350">
                <a:highlight>
                  <a:srgbClr val="FFFFFF"/>
                </a:highlight>
                <a:latin typeface="Georgia"/>
                <a:ea typeface="Georgia"/>
                <a:cs typeface="Georgia"/>
                <a:sym typeface="Georgia"/>
              </a:rPr>
              <a:t>GA is a random-based optimization technique that has a number of generic steps that are generally followed to solve any optimization problem. These steps are then customized to the problem being solved.</a:t>
            </a:r>
            <a:endParaRPr sz="1350">
              <a:highlight>
                <a:srgbClr val="FFFFFF"/>
              </a:highlight>
              <a:latin typeface="Georgia"/>
              <a:ea typeface="Georgia"/>
              <a:cs typeface="Georgia"/>
              <a:sym typeface="Georgia"/>
            </a:endParaRPr>
          </a:p>
          <a:p>
            <a:pPr indent="-327025" lvl="0" marL="749300" rtl="0" algn="l">
              <a:lnSpc>
                <a:spcPct val="190909"/>
              </a:lnSpc>
              <a:spcBef>
                <a:spcPts val="2100"/>
              </a:spcBef>
              <a:spcAft>
                <a:spcPts val="0"/>
              </a:spcAft>
              <a:buClr>
                <a:srgbClr val="0B0080"/>
              </a:buClr>
              <a:buSzPts val="1550"/>
              <a:buFont typeface="Georgia"/>
              <a:buChar char="●"/>
            </a:pPr>
            <a:r>
              <a:rPr b="1" lang="en" sz="1550" u="sng">
                <a:solidFill>
                  <a:srgbClr val="0B0080"/>
                </a:solidFill>
                <a:highlight>
                  <a:srgbClr val="FFFFFF"/>
                </a:highlight>
                <a:latin typeface="Georgia"/>
                <a:ea typeface="Georgia"/>
                <a:cs typeface="Georgia"/>
                <a:sym typeface="Georgia"/>
              </a:rPr>
              <a:t>Data Representation</a:t>
            </a:r>
            <a:endParaRPr b="1" sz="1550" u="sng">
              <a:solidFill>
                <a:srgbClr val="0B0080"/>
              </a:solidFill>
              <a:highlight>
                <a:srgbClr val="FFFFFF"/>
              </a:highlight>
              <a:latin typeface="Georgia"/>
              <a:ea typeface="Georgia"/>
              <a:cs typeface="Georgia"/>
              <a:sym typeface="Georgia"/>
            </a:endParaRPr>
          </a:p>
          <a:p>
            <a:pPr indent="-327025" lvl="0" marL="749300" rtl="0" algn="l">
              <a:lnSpc>
                <a:spcPct val="190909"/>
              </a:lnSpc>
              <a:spcBef>
                <a:spcPts val="0"/>
              </a:spcBef>
              <a:spcAft>
                <a:spcPts val="0"/>
              </a:spcAft>
              <a:buClr>
                <a:srgbClr val="0B0080"/>
              </a:buClr>
              <a:buSzPts val="1550"/>
              <a:buFont typeface="Georgia"/>
              <a:buChar char="●"/>
            </a:pPr>
            <a:r>
              <a:rPr b="1" lang="en" sz="1550" u="sng">
                <a:solidFill>
                  <a:srgbClr val="0B0080"/>
                </a:solidFill>
                <a:highlight>
                  <a:srgbClr val="FFFFFF"/>
                </a:highlight>
                <a:latin typeface="Georgia"/>
                <a:ea typeface="Georgia"/>
                <a:cs typeface="Georgia"/>
                <a:sym typeface="Georgia"/>
              </a:rPr>
              <a:t>Initial Population</a:t>
            </a:r>
            <a:endParaRPr b="1" sz="1550" u="sng">
              <a:solidFill>
                <a:srgbClr val="0B0080"/>
              </a:solidFill>
              <a:highlight>
                <a:srgbClr val="FFFFFF"/>
              </a:highlight>
              <a:latin typeface="Georgia"/>
              <a:ea typeface="Georgia"/>
              <a:cs typeface="Georgia"/>
              <a:sym typeface="Georgia"/>
            </a:endParaRPr>
          </a:p>
          <a:p>
            <a:pPr indent="-327025" lvl="0" marL="749300" rtl="0" algn="l">
              <a:lnSpc>
                <a:spcPct val="190909"/>
              </a:lnSpc>
              <a:spcBef>
                <a:spcPts val="0"/>
              </a:spcBef>
              <a:spcAft>
                <a:spcPts val="0"/>
              </a:spcAft>
              <a:buClr>
                <a:srgbClr val="0B0080"/>
              </a:buClr>
              <a:buSzPts val="1550"/>
              <a:buFont typeface="Georgia"/>
              <a:buChar char="●"/>
            </a:pPr>
            <a:r>
              <a:rPr b="1" lang="en" sz="1550" u="sng">
                <a:solidFill>
                  <a:srgbClr val="0B0080"/>
                </a:solidFill>
                <a:highlight>
                  <a:srgbClr val="FFFFFF"/>
                </a:highlight>
                <a:latin typeface="Georgia"/>
                <a:ea typeface="Georgia"/>
                <a:cs typeface="Georgia"/>
                <a:sym typeface="Georgia"/>
              </a:rPr>
              <a:t>Fitness Calculation</a:t>
            </a:r>
            <a:endParaRPr b="1" sz="1550" u="sng">
              <a:solidFill>
                <a:srgbClr val="0B0080"/>
              </a:solidFill>
              <a:highlight>
                <a:srgbClr val="FFFFFF"/>
              </a:highlight>
              <a:latin typeface="Georgia"/>
              <a:ea typeface="Georgia"/>
              <a:cs typeface="Georgia"/>
              <a:sym typeface="Georgia"/>
            </a:endParaRPr>
          </a:p>
          <a:p>
            <a:pPr indent="-327025" lvl="0" marL="749300" rtl="0" algn="l">
              <a:lnSpc>
                <a:spcPct val="190909"/>
              </a:lnSpc>
              <a:spcBef>
                <a:spcPts val="0"/>
              </a:spcBef>
              <a:spcAft>
                <a:spcPts val="0"/>
              </a:spcAft>
              <a:buClr>
                <a:srgbClr val="0B0080"/>
              </a:buClr>
              <a:buSzPts val="1550"/>
              <a:buFont typeface="Georgia"/>
              <a:buChar char="●"/>
            </a:pPr>
            <a:r>
              <a:rPr b="1" lang="en" sz="1550" u="sng">
                <a:solidFill>
                  <a:srgbClr val="0B0080"/>
                </a:solidFill>
                <a:highlight>
                  <a:srgbClr val="FFFFFF"/>
                </a:highlight>
                <a:latin typeface="Georgia"/>
                <a:ea typeface="Georgia"/>
                <a:cs typeface="Georgia"/>
                <a:sym typeface="Georgia"/>
              </a:rPr>
              <a:t>Parent Selection</a:t>
            </a:r>
            <a:endParaRPr b="1" sz="1550" u="sng">
              <a:solidFill>
                <a:srgbClr val="0B0080"/>
              </a:solidFill>
              <a:highlight>
                <a:srgbClr val="FFFFFF"/>
              </a:highlight>
              <a:latin typeface="Georgia"/>
              <a:ea typeface="Georgia"/>
              <a:cs typeface="Georgia"/>
              <a:sym typeface="Georgia"/>
            </a:endParaRPr>
          </a:p>
          <a:p>
            <a:pPr indent="-327025" lvl="0" marL="749300" rtl="0" algn="l">
              <a:lnSpc>
                <a:spcPct val="190909"/>
              </a:lnSpc>
              <a:spcBef>
                <a:spcPts val="0"/>
              </a:spcBef>
              <a:spcAft>
                <a:spcPts val="0"/>
              </a:spcAft>
              <a:buClr>
                <a:srgbClr val="0B0080"/>
              </a:buClr>
              <a:buSzPts val="1550"/>
              <a:buFont typeface="Georgia"/>
              <a:buChar char="●"/>
            </a:pPr>
            <a:r>
              <a:rPr b="1" lang="en" sz="1550" u="sng">
                <a:solidFill>
                  <a:srgbClr val="0B0080"/>
                </a:solidFill>
                <a:highlight>
                  <a:srgbClr val="FFFFFF"/>
                </a:highlight>
                <a:latin typeface="Georgia"/>
                <a:ea typeface="Georgia"/>
                <a:cs typeface="Georgia"/>
                <a:sym typeface="Georgia"/>
              </a:rPr>
              <a:t>Crossover</a:t>
            </a:r>
            <a:endParaRPr b="1" sz="1550" u="sng">
              <a:solidFill>
                <a:srgbClr val="0B0080"/>
              </a:solidFill>
              <a:highlight>
                <a:srgbClr val="FFFFFF"/>
              </a:highlight>
              <a:latin typeface="Georgia"/>
              <a:ea typeface="Georgia"/>
              <a:cs typeface="Georgia"/>
              <a:sym typeface="Georgia"/>
            </a:endParaRPr>
          </a:p>
          <a:p>
            <a:pPr indent="-327025" lvl="0" marL="749300" rtl="0" algn="l">
              <a:lnSpc>
                <a:spcPct val="190909"/>
              </a:lnSpc>
              <a:spcBef>
                <a:spcPts val="0"/>
              </a:spcBef>
              <a:spcAft>
                <a:spcPts val="0"/>
              </a:spcAft>
              <a:buClr>
                <a:srgbClr val="0B0080"/>
              </a:buClr>
              <a:buSzPts val="1550"/>
              <a:buFont typeface="Georgia"/>
              <a:buChar char="●"/>
            </a:pPr>
            <a:r>
              <a:rPr b="1" lang="en" sz="1550" u="sng">
                <a:solidFill>
                  <a:srgbClr val="0B0080"/>
                </a:solidFill>
                <a:highlight>
                  <a:srgbClr val="FFFFFF"/>
                </a:highlight>
                <a:latin typeface="Georgia"/>
                <a:ea typeface="Georgia"/>
                <a:cs typeface="Georgia"/>
                <a:sym typeface="Georgia"/>
              </a:rPr>
              <a:t>Mutation</a:t>
            </a:r>
            <a:endParaRPr b="1" sz="1550" u="sng">
              <a:solidFill>
                <a:srgbClr val="0B0080"/>
              </a:solidFill>
              <a:highlight>
                <a:srgbClr val="FFFFFF"/>
              </a:highlight>
              <a:latin typeface="Georgia"/>
              <a:ea typeface="Georgia"/>
              <a:cs typeface="Georgia"/>
              <a:sym typeface="Georgia"/>
            </a:endParaRPr>
          </a:p>
          <a:p>
            <a:pPr indent="0" lvl="0" marL="0" rtl="0" algn="l">
              <a:spcBef>
                <a:spcPts val="0"/>
              </a:spcBef>
              <a:spcAft>
                <a:spcPts val="16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966"/>
        </a:solidFill>
      </p:bgPr>
    </p:bg>
    <p:spTree>
      <p:nvGrpSpPr>
        <p:cNvPr id="213" name="Shape 213"/>
        <p:cNvGrpSpPr/>
        <p:nvPr/>
      </p:nvGrpSpPr>
      <p:grpSpPr>
        <a:xfrm>
          <a:off x="0" y="0"/>
          <a:ext cx="0" cy="0"/>
          <a:chOff x="0" y="0"/>
          <a:chExt cx="0" cy="0"/>
        </a:xfrm>
      </p:grpSpPr>
      <p:sp>
        <p:nvSpPr>
          <p:cNvPr id="214" name="Google Shape;214;p34"/>
          <p:cNvSpPr txBox="1"/>
          <p:nvPr>
            <p:ph type="title"/>
          </p:nvPr>
        </p:nvSpPr>
        <p:spPr>
          <a:xfrm>
            <a:off x="729450" y="57400"/>
            <a:ext cx="7688700" cy="1796400"/>
          </a:xfrm>
          <a:prstGeom prst="rect">
            <a:avLst/>
          </a:prstGeom>
        </p:spPr>
        <p:txBody>
          <a:bodyPr anchorCtr="0" anchor="t" bIns="91425" lIns="91425" spcFirstLastPara="1" rIns="91425" wrap="square" tIns="91425">
            <a:noAutofit/>
          </a:bodyPr>
          <a:lstStyle/>
          <a:p>
            <a:pPr indent="0" lvl="0" marL="0" rtl="0" algn="l">
              <a:lnSpc>
                <a:spcPct val="91304"/>
              </a:lnSpc>
              <a:spcBef>
                <a:spcPts val="2800"/>
              </a:spcBef>
              <a:spcAft>
                <a:spcPts val="0"/>
              </a:spcAft>
              <a:buNone/>
            </a:pPr>
            <a:r>
              <a:rPr lang="en" sz="1650" u="sng">
                <a:solidFill>
                  <a:srgbClr val="292929"/>
                </a:solidFill>
                <a:highlight>
                  <a:srgbClr val="FFFFFF"/>
                </a:highlight>
                <a:latin typeface="Arial"/>
                <a:ea typeface="Arial"/>
                <a:cs typeface="Arial"/>
                <a:sym typeface="Arial"/>
              </a:rPr>
              <a:t>Data Representation</a:t>
            </a:r>
            <a:endParaRPr sz="1650" u="sng">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u="sng"/>
          </a:p>
        </p:txBody>
      </p:sp>
      <p:sp>
        <p:nvSpPr>
          <p:cNvPr id="215" name="Google Shape;215;p34"/>
          <p:cNvSpPr txBox="1"/>
          <p:nvPr>
            <p:ph idx="1" type="body"/>
          </p:nvPr>
        </p:nvSpPr>
        <p:spPr>
          <a:xfrm>
            <a:off x="729450" y="1159575"/>
            <a:ext cx="7688700" cy="318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task for an optimization problem using GA is to think about the best way to represent the data. GA accepts the chromosome (i.e. solution) as a 1D row vector. The input image will not be 1D. The image may be 2D if it’s a binary or a gray image.</a:t>
            </a:r>
            <a:endParaRPr/>
          </a:p>
          <a:p>
            <a:pPr indent="0" lvl="0" marL="0" rtl="0" algn="l">
              <a:spcBef>
                <a:spcPts val="1600"/>
              </a:spcBef>
              <a:spcAft>
                <a:spcPts val="1600"/>
              </a:spcAft>
              <a:buNone/>
            </a:pPr>
            <a:r>
              <a:t/>
            </a:r>
            <a:endParaRPr/>
          </a:p>
        </p:txBody>
      </p:sp>
      <p:pic>
        <p:nvPicPr>
          <p:cNvPr id="216" name="Google Shape;216;p34"/>
          <p:cNvPicPr preferRelativeResize="0"/>
          <p:nvPr/>
        </p:nvPicPr>
        <p:blipFill>
          <a:blip r:embed="rId3">
            <a:alphaModFix/>
          </a:blip>
          <a:stretch>
            <a:fillRect/>
          </a:stretch>
        </p:blipFill>
        <p:spPr>
          <a:xfrm>
            <a:off x="1800" y="2238846"/>
            <a:ext cx="9144001" cy="21010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4A7D6"/>
        </a:solidFill>
      </p:bgPr>
    </p:bg>
    <p:spTree>
      <p:nvGrpSpPr>
        <p:cNvPr id="220" name="Shape 220"/>
        <p:cNvGrpSpPr/>
        <p:nvPr/>
      </p:nvGrpSpPr>
      <p:grpSpPr>
        <a:xfrm>
          <a:off x="0" y="0"/>
          <a:ext cx="0" cy="0"/>
          <a:chOff x="0" y="0"/>
          <a:chExt cx="0" cy="0"/>
        </a:xfrm>
      </p:grpSpPr>
      <p:sp>
        <p:nvSpPr>
          <p:cNvPr id="221" name="Google Shape;221;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a:t>
            </a:r>
            <a:endParaRPr/>
          </a:p>
        </p:txBody>
      </p:sp>
      <p:sp>
        <p:nvSpPr>
          <p:cNvPr id="222" name="Google Shape;222;p3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292929"/>
                </a:solidFill>
                <a:highlight>
                  <a:srgbClr val="F2F2F2"/>
                </a:highlight>
                <a:latin typeface="Courier New"/>
                <a:ea typeface="Courier New"/>
                <a:cs typeface="Courier New"/>
                <a:sym typeface="Courier New"/>
              </a:rPr>
              <a:t>def </a:t>
            </a:r>
            <a:r>
              <a:rPr lang="en" sz="1200">
                <a:solidFill>
                  <a:srgbClr val="292929"/>
                </a:solidFill>
                <a:highlight>
                  <a:srgbClr val="F2F2F2"/>
                </a:highlight>
                <a:latin typeface="Courier New"/>
                <a:ea typeface="Courier New"/>
                <a:cs typeface="Courier New"/>
                <a:sym typeface="Courier New"/>
              </a:rPr>
              <a:t>img2chromosome(img_arr):</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i="1" lang="en" sz="1200">
                <a:solidFill>
                  <a:srgbClr val="292929"/>
                </a:solidFill>
                <a:highlight>
                  <a:srgbClr val="F2F2F2"/>
                </a:highlight>
                <a:latin typeface="Courier New"/>
                <a:ea typeface="Courier New"/>
                <a:cs typeface="Courier New"/>
                <a:sym typeface="Courier New"/>
              </a:rPr>
              <a:t>    </a:t>
            </a:r>
            <a:r>
              <a:rPr lang="en" sz="1200">
                <a:solidFill>
                  <a:srgbClr val="292929"/>
                </a:solidFill>
                <a:highlight>
                  <a:srgbClr val="F2F2F2"/>
                </a:highlight>
                <a:latin typeface="Courier New"/>
                <a:ea typeface="Courier New"/>
                <a:cs typeface="Courier New"/>
                <a:sym typeface="Courier New"/>
              </a:rPr>
              <a:t>chromosome = numpy.reshape(a=img_arr, newshape=(functools.reduce(operator.mul, img_arr.shape)))</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lang="en" sz="1200">
                <a:solidFill>
                  <a:srgbClr val="292929"/>
                </a:solidFill>
                <a:highlight>
                  <a:srgbClr val="F2F2F2"/>
                </a:highlight>
                <a:latin typeface="Courier New"/>
                <a:ea typeface="Courier New"/>
                <a:cs typeface="Courier New"/>
                <a:sym typeface="Courier New"/>
              </a:rPr>
              <a:t>    </a:t>
            </a:r>
            <a:r>
              <a:rPr b="1" lang="en" sz="1200">
                <a:solidFill>
                  <a:srgbClr val="292929"/>
                </a:solidFill>
                <a:highlight>
                  <a:srgbClr val="F2F2F2"/>
                </a:highlight>
                <a:latin typeface="Courier New"/>
                <a:ea typeface="Courier New"/>
                <a:cs typeface="Courier New"/>
                <a:sym typeface="Courier New"/>
              </a:rPr>
              <a:t>return </a:t>
            </a:r>
            <a:r>
              <a:rPr lang="en" sz="1200">
                <a:solidFill>
                  <a:srgbClr val="292929"/>
                </a:solidFill>
                <a:highlight>
                  <a:srgbClr val="F2F2F2"/>
                </a:highlight>
                <a:latin typeface="Courier New"/>
                <a:ea typeface="Courier New"/>
                <a:cs typeface="Courier New"/>
                <a:sym typeface="Courier New"/>
              </a:rPr>
              <a:t>chromosome</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b="1" lang="en" sz="1200">
                <a:solidFill>
                  <a:srgbClr val="292929"/>
                </a:solidFill>
                <a:highlight>
                  <a:srgbClr val="F2F2F2"/>
                </a:highlight>
                <a:latin typeface="Courier New"/>
                <a:ea typeface="Courier New"/>
                <a:cs typeface="Courier New"/>
                <a:sym typeface="Courier New"/>
              </a:rPr>
              <a:t>def </a:t>
            </a:r>
            <a:r>
              <a:rPr lang="en" sz="1200">
                <a:solidFill>
                  <a:srgbClr val="292929"/>
                </a:solidFill>
                <a:highlight>
                  <a:srgbClr val="F2F2F2"/>
                </a:highlight>
                <a:latin typeface="Courier New"/>
                <a:ea typeface="Courier New"/>
                <a:cs typeface="Courier New"/>
                <a:sym typeface="Courier New"/>
              </a:rPr>
              <a:t>chromosome2img(chromosome, img_shape):</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i="1" lang="en" sz="1200">
                <a:solidFill>
                  <a:srgbClr val="292929"/>
                </a:solidFill>
                <a:highlight>
                  <a:srgbClr val="F2F2F2"/>
                </a:highlight>
                <a:latin typeface="Courier New"/>
                <a:ea typeface="Courier New"/>
                <a:cs typeface="Courier New"/>
                <a:sym typeface="Courier New"/>
              </a:rPr>
              <a:t>   </a:t>
            </a:r>
            <a:r>
              <a:rPr lang="en" sz="1200">
                <a:solidFill>
                  <a:srgbClr val="292929"/>
                </a:solidFill>
                <a:highlight>
                  <a:srgbClr val="F2F2F2"/>
                </a:highlight>
                <a:latin typeface="Courier New"/>
                <a:ea typeface="Courier New"/>
                <a:cs typeface="Courier New"/>
                <a:sym typeface="Courier New"/>
              </a:rPr>
              <a:t>img_arr = numpy.reshape(a=chromosome, newshape=img_shape)</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1600"/>
              </a:spcAft>
              <a:buNone/>
            </a:pPr>
            <a:r>
              <a:rPr lang="en" sz="1200">
                <a:solidFill>
                  <a:srgbClr val="292929"/>
                </a:solidFill>
                <a:highlight>
                  <a:srgbClr val="F2F2F2"/>
                </a:highlight>
                <a:latin typeface="Courier New"/>
                <a:ea typeface="Courier New"/>
                <a:cs typeface="Courier New"/>
                <a:sym typeface="Courier New"/>
              </a:rPr>
              <a:t>   </a:t>
            </a:r>
            <a:r>
              <a:rPr b="1" lang="en" sz="1200">
                <a:solidFill>
                  <a:srgbClr val="292929"/>
                </a:solidFill>
                <a:highlight>
                  <a:srgbClr val="F2F2F2"/>
                </a:highlight>
                <a:latin typeface="Courier New"/>
                <a:ea typeface="Courier New"/>
                <a:cs typeface="Courier New"/>
                <a:sym typeface="Courier New"/>
              </a:rPr>
              <a:t>return </a:t>
            </a:r>
            <a:r>
              <a:rPr lang="en" sz="1200">
                <a:solidFill>
                  <a:srgbClr val="292929"/>
                </a:solidFill>
                <a:highlight>
                  <a:srgbClr val="F2F2F2"/>
                </a:highlight>
                <a:latin typeface="Courier New"/>
                <a:ea typeface="Courier New"/>
                <a:cs typeface="Courier New"/>
                <a:sym typeface="Courier New"/>
              </a:rPr>
              <a:t>img_arr</a:t>
            </a:r>
            <a:endParaRPr sz="1200">
              <a:solidFill>
                <a:srgbClr val="292929"/>
              </a:solidFill>
              <a:highlight>
                <a:srgbClr val="F2F2F2"/>
              </a:highlight>
              <a:latin typeface="Courier New"/>
              <a:ea typeface="Courier New"/>
              <a:cs typeface="Courier New"/>
              <a:sym typeface="Courier New"/>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D1DC"/>
        </a:solidFill>
      </p:bgPr>
    </p:bg>
    <p:spTree>
      <p:nvGrpSpPr>
        <p:cNvPr id="226" name="Shape 226"/>
        <p:cNvGrpSpPr/>
        <p:nvPr/>
      </p:nvGrpSpPr>
      <p:grpSpPr>
        <a:xfrm>
          <a:off x="0" y="0"/>
          <a:ext cx="0" cy="0"/>
          <a:chOff x="0" y="0"/>
          <a:chExt cx="0" cy="0"/>
        </a:xfrm>
      </p:grpSpPr>
      <p:sp>
        <p:nvSpPr>
          <p:cNvPr id="227" name="Google Shape;227;p36"/>
          <p:cNvSpPr txBox="1"/>
          <p:nvPr>
            <p:ph type="title"/>
          </p:nvPr>
        </p:nvSpPr>
        <p:spPr>
          <a:xfrm>
            <a:off x="729450" y="-172225"/>
            <a:ext cx="7688700" cy="1968600"/>
          </a:xfrm>
          <a:prstGeom prst="rect">
            <a:avLst/>
          </a:prstGeom>
        </p:spPr>
        <p:txBody>
          <a:bodyPr anchorCtr="0" anchor="t" bIns="91425" lIns="91425" spcFirstLastPara="1" rIns="91425" wrap="square" tIns="91425">
            <a:noAutofit/>
          </a:bodyPr>
          <a:lstStyle/>
          <a:p>
            <a:pPr indent="0" lvl="0" marL="0" rtl="0" algn="l">
              <a:lnSpc>
                <a:spcPct val="91304"/>
              </a:lnSpc>
              <a:spcBef>
                <a:spcPts val="2800"/>
              </a:spcBef>
              <a:spcAft>
                <a:spcPts val="0"/>
              </a:spcAft>
              <a:buNone/>
            </a:pPr>
            <a:r>
              <a:rPr lang="en" sz="1650" u="sng">
                <a:solidFill>
                  <a:srgbClr val="292929"/>
                </a:solidFill>
                <a:highlight>
                  <a:srgbClr val="FFFFFF"/>
                </a:highlight>
                <a:latin typeface="Arial"/>
                <a:ea typeface="Arial"/>
                <a:cs typeface="Arial"/>
                <a:sym typeface="Arial"/>
              </a:rPr>
              <a:t>Initial Population</a:t>
            </a:r>
            <a:endParaRPr sz="1650" u="sng">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28" name="Google Shape;228;p36"/>
          <p:cNvSpPr txBox="1"/>
          <p:nvPr>
            <p:ph idx="1" type="body"/>
          </p:nvPr>
        </p:nvSpPr>
        <p:spPr>
          <a:xfrm>
            <a:off x="729450" y="524300"/>
            <a:ext cx="7688700" cy="381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 starts an initial population, which is a group of solutions (chromosomes) to the given problem. These solutions are randomly generated. The function not only returns a single chromosome but a group of chromosomes. It’s specified as the second argument n_individuals, which defaults to 8 if not specified:</a:t>
            </a:r>
            <a:endParaRPr/>
          </a:p>
          <a:p>
            <a:pPr indent="0" lvl="0" marL="0" rtl="0" algn="l">
              <a:spcBef>
                <a:spcPts val="1600"/>
              </a:spcBef>
              <a:spcAft>
                <a:spcPts val="0"/>
              </a:spcAft>
              <a:buNone/>
            </a:pPr>
            <a:r>
              <a:rPr b="1" lang="en" sz="1200">
                <a:solidFill>
                  <a:srgbClr val="292929"/>
                </a:solidFill>
                <a:highlight>
                  <a:srgbClr val="F2F2F2"/>
                </a:highlight>
                <a:latin typeface="Courier New"/>
                <a:ea typeface="Courier New"/>
                <a:cs typeface="Courier New"/>
                <a:sym typeface="Courier New"/>
              </a:rPr>
              <a:t>def </a:t>
            </a:r>
            <a:r>
              <a:rPr lang="en" sz="1200">
                <a:solidFill>
                  <a:srgbClr val="292929"/>
                </a:solidFill>
                <a:highlight>
                  <a:srgbClr val="F2F2F2"/>
                </a:highlight>
                <a:latin typeface="Courier New"/>
                <a:ea typeface="Courier New"/>
                <a:cs typeface="Courier New"/>
                <a:sym typeface="Courier New"/>
              </a:rPr>
              <a:t>initial_population(img_shape, n_individuals=8):</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i="1" lang="en" sz="1200">
                <a:solidFill>
                  <a:srgbClr val="292929"/>
                </a:solidFill>
                <a:highlight>
                  <a:srgbClr val="F2F2F2"/>
                </a:highlight>
                <a:latin typeface="Courier New"/>
                <a:ea typeface="Courier New"/>
                <a:cs typeface="Courier New"/>
                <a:sym typeface="Courier New"/>
              </a:rPr>
              <a:t>   </a:t>
            </a:r>
            <a:r>
              <a:rPr lang="en" sz="1200">
                <a:solidFill>
                  <a:srgbClr val="292929"/>
                </a:solidFill>
                <a:highlight>
                  <a:srgbClr val="F2F2F2"/>
                </a:highlight>
                <a:latin typeface="Courier New"/>
                <a:ea typeface="Courier New"/>
                <a:cs typeface="Courier New"/>
                <a:sym typeface="Courier New"/>
              </a:rPr>
              <a:t>init_population = numpy.empty(shape=(n_individuals,</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lang="en" sz="1200">
                <a:solidFill>
                  <a:srgbClr val="292929"/>
                </a:solidFill>
                <a:highlight>
                  <a:srgbClr val="F2F2F2"/>
                </a:highlight>
                <a:latin typeface="Courier New"/>
                <a:ea typeface="Courier New"/>
                <a:cs typeface="Courier New"/>
                <a:sym typeface="Courier New"/>
              </a:rPr>
              <a:t>                                  functools.reduce(operator.mul, img_shape)),</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lang="en" sz="1200">
                <a:solidFill>
                  <a:srgbClr val="292929"/>
                </a:solidFill>
                <a:highlight>
                  <a:srgbClr val="F2F2F2"/>
                </a:highlight>
                <a:latin typeface="Courier New"/>
                <a:ea typeface="Courier New"/>
                <a:cs typeface="Courier New"/>
                <a:sym typeface="Courier New"/>
              </a:rPr>
              <a:t>                                  dtype=numpy.uint8)</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lang="en" sz="1200">
                <a:solidFill>
                  <a:srgbClr val="292929"/>
                </a:solidFill>
                <a:highlight>
                  <a:srgbClr val="F2F2F2"/>
                </a:highlight>
                <a:latin typeface="Courier New"/>
                <a:ea typeface="Courier New"/>
                <a:cs typeface="Courier New"/>
                <a:sym typeface="Courier New"/>
              </a:rPr>
              <a:t>    </a:t>
            </a:r>
            <a:r>
              <a:rPr b="1" lang="en" sz="1200">
                <a:solidFill>
                  <a:srgbClr val="292929"/>
                </a:solidFill>
                <a:highlight>
                  <a:srgbClr val="F2F2F2"/>
                </a:highlight>
                <a:latin typeface="Courier New"/>
                <a:ea typeface="Courier New"/>
                <a:cs typeface="Courier New"/>
                <a:sym typeface="Courier New"/>
              </a:rPr>
              <a:t>for </a:t>
            </a:r>
            <a:r>
              <a:rPr lang="en" sz="1200">
                <a:solidFill>
                  <a:srgbClr val="292929"/>
                </a:solidFill>
                <a:highlight>
                  <a:srgbClr val="F2F2F2"/>
                </a:highlight>
                <a:latin typeface="Courier New"/>
                <a:ea typeface="Courier New"/>
                <a:cs typeface="Courier New"/>
                <a:sym typeface="Courier New"/>
              </a:rPr>
              <a:t>indv_num </a:t>
            </a:r>
            <a:r>
              <a:rPr b="1" lang="en" sz="1200">
                <a:solidFill>
                  <a:srgbClr val="292929"/>
                </a:solidFill>
                <a:highlight>
                  <a:srgbClr val="F2F2F2"/>
                </a:highlight>
                <a:latin typeface="Courier New"/>
                <a:ea typeface="Courier New"/>
                <a:cs typeface="Courier New"/>
                <a:sym typeface="Courier New"/>
              </a:rPr>
              <a:t>in </a:t>
            </a:r>
            <a:r>
              <a:rPr lang="en" sz="1200">
                <a:solidFill>
                  <a:srgbClr val="292929"/>
                </a:solidFill>
                <a:highlight>
                  <a:srgbClr val="F2F2F2"/>
                </a:highlight>
                <a:latin typeface="Courier New"/>
                <a:ea typeface="Courier New"/>
                <a:cs typeface="Courier New"/>
                <a:sym typeface="Courier New"/>
              </a:rPr>
              <a:t>range(n_individuals):</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lang="en" sz="1200">
                <a:solidFill>
                  <a:srgbClr val="292929"/>
                </a:solidFill>
                <a:highlight>
                  <a:srgbClr val="F2F2F2"/>
                </a:highlight>
                <a:latin typeface="Courier New"/>
                <a:ea typeface="Courier New"/>
                <a:cs typeface="Courier New"/>
                <a:sym typeface="Courier New"/>
              </a:rPr>
              <a:t>        </a:t>
            </a:r>
            <a:r>
              <a:rPr i="1" lang="en" sz="1200">
                <a:solidFill>
                  <a:srgbClr val="292929"/>
                </a:solidFill>
                <a:highlight>
                  <a:srgbClr val="F2F2F2"/>
                </a:highlight>
                <a:latin typeface="Courier New"/>
                <a:ea typeface="Courier New"/>
                <a:cs typeface="Courier New"/>
                <a:sym typeface="Courier New"/>
              </a:rPr>
              <a:t># Randomly generating initial population chromosomes genes values.</a:t>
            </a:r>
            <a:endParaRPr i="1"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i="1" lang="en" sz="1200">
                <a:solidFill>
                  <a:srgbClr val="292929"/>
                </a:solidFill>
                <a:highlight>
                  <a:srgbClr val="F2F2F2"/>
                </a:highlight>
                <a:latin typeface="Courier New"/>
                <a:ea typeface="Courier New"/>
                <a:cs typeface="Courier New"/>
                <a:sym typeface="Courier New"/>
              </a:rPr>
              <a:t>        </a:t>
            </a:r>
            <a:r>
              <a:rPr lang="en" sz="1200">
                <a:solidFill>
                  <a:srgbClr val="292929"/>
                </a:solidFill>
                <a:highlight>
                  <a:srgbClr val="F2F2F2"/>
                </a:highlight>
                <a:latin typeface="Courier New"/>
                <a:ea typeface="Courier New"/>
                <a:cs typeface="Courier New"/>
                <a:sym typeface="Courier New"/>
              </a:rPr>
              <a:t>init_population[indv_num, :] = numpy.random.random(</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lang="en" sz="1200">
                <a:solidFill>
                  <a:srgbClr val="292929"/>
                </a:solidFill>
                <a:highlight>
                  <a:srgbClr val="F2F2F2"/>
                </a:highlight>
                <a:latin typeface="Courier New"/>
                <a:ea typeface="Courier New"/>
                <a:cs typeface="Courier New"/>
                <a:sym typeface="Courier New"/>
              </a:rPr>
              <a:t>                                functools.reduce(operator.mul, img_shape))*256</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1600"/>
              </a:spcAft>
              <a:buNone/>
            </a:pPr>
            <a:r>
              <a:rPr lang="en" sz="1200">
                <a:solidFill>
                  <a:srgbClr val="292929"/>
                </a:solidFill>
                <a:highlight>
                  <a:srgbClr val="F2F2F2"/>
                </a:highlight>
                <a:latin typeface="Courier New"/>
                <a:ea typeface="Courier New"/>
                <a:cs typeface="Courier New"/>
                <a:sym typeface="Courier New"/>
              </a:rPr>
              <a:t>    </a:t>
            </a:r>
            <a:r>
              <a:rPr b="1" lang="en" sz="1200">
                <a:solidFill>
                  <a:srgbClr val="292929"/>
                </a:solidFill>
                <a:highlight>
                  <a:srgbClr val="F2F2F2"/>
                </a:highlight>
                <a:latin typeface="Courier New"/>
                <a:ea typeface="Courier New"/>
                <a:cs typeface="Courier New"/>
                <a:sym typeface="Courier New"/>
              </a:rPr>
              <a:t>return </a:t>
            </a:r>
            <a:r>
              <a:rPr lang="en" sz="1200">
                <a:solidFill>
                  <a:srgbClr val="292929"/>
                </a:solidFill>
                <a:highlight>
                  <a:srgbClr val="F2F2F2"/>
                </a:highlight>
                <a:latin typeface="Courier New"/>
                <a:ea typeface="Courier New"/>
                <a:cs typeface="Courier New"/>
                <a:sym typeface="Courier New"/>
              </a:rPr>
              <a:t>init_population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32" name="Shape 232"/>
        <p:cNvGrpSpPr/>
        <p:nvPr/>
      </p:nvGrpSpPr>
      <p:grpSpPr>
        <a:xfrm>
          <a:off x="0" y="0"/>
          <a:ext cx="0" cy="0"/>
          <a:chOff x="0" y="0"/>
          <a:chExt cx="0" cy="0"/>
        </a:xfrm>
      </p:grpSpPr>
      <p:sp>
        <p:nvSpPr>
          <p:cNvPr id="233" name="Google Shape;233;p37"/>
          <p:cNvSpPr txBox="1"/>
          <p:nvPr>
            <p:ph type="title"/>
          </p:nvPr>
        </p:nvSpPr>
        <p:spPr>
          <a:xfrm>
            <a:off x="729450" y="68875"/>
            <a:ext cx="7688700" cy="780600"/>
          </a:xfrm>
          <a:prstGeom prst="rect">
            <a:avLst/>
          </a:prstGeom>
        </p:spPr>
        <p:txBody>
          <a:bodyPr anchorCtr="0" anchor="t" bIns="91425" lIns="91425" spcFirstLastPara="1" rIns="91425" wrap="square" tIns="91425">
            <a:noAutofit/>
          </a:bodyPr>
          <a:lstStyle/>
          <a:p>
            <a:pPr indent="0" lvl="0" marL="0" rtl="0" algn="l">
              <a:lnSpc>
                <a:spcPct val="91304"/>
              </a:lnSpc>
              <a:spcBef>
                <a:spcPts val="2800"/>
              </a:spcBef>
              <a:spcAft>
                <a:spcPts val="0"/>
              </a:spcAft>
              <a:buNone/>
            </a:pPr>
            <a:r>
              <a:rPr lang="en" sz="1650" u="sng">
                <a:solidFill>
                  <a:srgbClr val="292929"/>
                </a:solidFill>
                <a:highlight>
                  <a:srgbClr val="FFFFFF"/>
                </a:highlight>
                <a:latin typeface="Arial"/>
                <a:ea typeface="Arial"/>
                <a:cs typeface="Arial"/>
                <a:sym typeface="Arial"/>
              </a:rPr>
              <a:t>Fitness Calculation</a:t>
            </a:r>
            <a:endParaRPr sz="1650" u="sng">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34" name="Google Shape;234;p37"/>
          <p:cNvSpPr txBox="1"/>
          <p:nvPr>
            <p:ph idx="1" type="body"/>
          </p:nvPr>
        </p:nvSpPr>
        <p:spPr>
          <a:xfrm>
            <a:off x="729450" y="1217000"/>
            <a:ext cx="7688700" cy="357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 starts with a number of bad solutions that are randomly generated. GA is based on the idea that evolving bad solutions might return better solutions. For every generation, the GA selects the best of the solutions in the current population and evolves them, hoping to return better solutions.This is done using a fitness function. Each chromosome is applied to this function and a number is returned. The higher the number, the better the solution. This is known as a maximization function.</a:t>
            </a:r>
            <a:endParaRPr/>
          </a:p>
          <a:p>
            <a:pPr indent="0" lvl="0" marL="0" rtl="0" algn="l">
              <a:spcBef>
                <a:spcPts val="1600"/>
              </a:spcBef>
              <a:spcAft>
                <a:spcPts val="0"/>
              </a:spcAft>
              <a:buNone/>
            </a:pPr>
            <a:r>
              <a:rPr b="1" lang="en" sz="1200">
                <a:solidFill>
                  <a:srgbClr val="292929"/>
                </a:solidFill>
                <a:highlight>
                  <a:srgbClr val="F2F2F2"/>
                </a:highlight>
                <a:latin typeface="Courier New"/>
                <a:ea typeface="Courier New"/>
                <a:cs typeface="Courier New"/>
                <a:sym typeface="Courier New"/>
              </a:rPr>
              <a:t>def </a:t>
            </a:r>
            <a:r>
              <a:rPr lang="en" sz="1200">
                <a:solidFill>
                  <a:srgbClr val="292929"/>
                </a:solidFill>
                <a:highlight>
                  <a:srgbClr val="F2F2F2"/>
                </a:highlight>
                <a:latin typeface="Courier New"/>
                <a:ea typeface="Courier New"/>
                <a:cs typeface="Courier New"/>
                <a:sym typeface="Courier New"/>
              </a:rPr>
              <a:t>fitness_fun(target_chrom, indiv_chrom):</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i="1" lang="en" sz="1200">
                <a:solidFill>
                  <a:srgbClr val="292929"/>
                </a:solidFill>
                <a:highlight>
                  <a:srgbClr val="F2F2F2"/>
                </a:highlight>
                <a:latin typeface="Courier New"/>
                <a:ea typeface="Courier New"/>
                <a:cs typeface="Courier New"/>
                <a:sym typeface="Courier New"/>
              </a:rPr>
              <a:t>   </a:t>
            </a:r>
            <a:r>
              <a:rPr lang="en" sz="1200">
                <a:solidFill>
                  <a:srgbClr val="292929"/>
                </a:solidFill>
                <a:highlight>
                  <a:srgbClr val="F2F2F2"/>
                </a:highlight>
                <a:latin typeface="Courier New"/>
                <a:ea typeface="Courier New"/>
                <a:cs typeface="Courier New"/>
                <a:sym typeface="Courier New"/>
              </a:rPr>
              <a:t>quality = numpy.mean(numpy.abs(target_chrom-indiv_chrom))</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b="1" lang="en" sz="1200">
                <a:solidFill>
                  <a:srgbClr val="292929"/>
                </a:solidFill>
                <a:highlight>
                  <a:srgbClr val="F2F2F2"/>
                </a:highlight>
                <a:latin typeface="Courier New"/>
                <a:ea typeface="Courier New"/>
                <a:cs typeface="Courier New"/>
                <a:sym typeface="Courier New"/>
              </a:rPr>
              <a:t>   </a:t>
            </a:r>
            <a:r>
              <a:rPr lang="en" sz="1200">
                <a:solidFill>
                  <a:srgbClr val="292929"/>
                </a:solidFill>
                <a:highlight>
                  <a:srgbClr val="F2F2F2"/>
                </a:highlight>
                <a:latin typeface="Courier New"/>
                <a:ea typeface="Courier New"/>
                <a:cs typeface="Courier New"/>
                <a:sym typeface="Courier New"/>
              </a:rPr>
              <a:t>quality = numpy.sum(target_chrom) - quality</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1600"/>
              </a:spcAft>
              <a:buNone/>
            </a:pPr>
            <a:r>
              <a:rPr lang="en" sz="1200">
                <a:solidFill>
                  <a:srgbClr val="292929"/>
                </a:solidFill>
                <a:highlight>
                  <a:srgbClr val="F2F2F2"/>
                </a:highlight>
                <a:latin typeface="Courier New"/>
                <a:ea typeface="Courier New"/>
                <a:cs typeface="Courier New"/>
                <a:sym typeface="Courier New"/>
              </a:rPr>
              <a:t>    </a:t>
            </a:r>
            <a:r>
              <a:rPr b="1" lang="en" sz="1200">
                <a:solidFill>
                  <a:srgbClr val="292929"/>
                </a:solidFill>
                <a:highlight>
                  <a:srgbClr val="F2F2F2"/>
                </a:highlight>
                <a:latin typeface="Courier New"/>
                <a:ea typeface="Courier New"/>
                <a:cs typeface="Courier New"/>
                <a:sym typeface="Courier New"/>
              </a:rPr>
              <a:t>return </a:t>
            </a:r>
            <a:r>
              <a:rPr lang="en" sz="1200">
                <a:solidFill>
                  <a:srgbClr val="292929"/>
                </a:solidFill>
                <a:highlight>
                  <a:srgbClr val="F2F2F2"/>
                </a:highlight>
                <a:latin typeface="Courier New"/>
                <a:ea typeface="Courier New"/>
                <a:cs typeface="Courier New"/>
                <a:sym typeface="Courier New"/>
              </a:rPr>
              <a:t>quality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238" name="Shape 238"/>
        <p:cNvGrpSpPr/>
        <p:nvPr/>
      </p:nvGrpSpPr>
      <p:grpSpPr>
        <a:xfrm>
          <a:off x="0" y="0"/>
          <a:ext cx="0" cy="0"/>
          <a:chOff x="0" y="0"/>
          <a:chExt cx="0" cy="0"/>
        </a:xfrm>
      </p:grpSpPr>
      <p:sp>
        <p:nvSpPr>
          <p:cNvPr id="239" name="Google Shape;239;p38"/>
          <p:cNvSpPr txBox="1"/>
          <p:nvPr>
            <p:ph type="title"/>
          </p:nvPr>
        </p:nvSpPr>
        <p:spPr>
          <a:xfrm>
            <a:off x="729450" y="941450"/>
            <a:ext cx="7688700" cy="912300"/>
          </a:xfrm>
          <a:prstGeom prst="rect">
            <a:avLst/>
          </a:prstGeom>
        </p:spPr>
        <p:txBody>
          <a:bodyPr anchorCtr="0" anchor="t" bIns="91425" lIns="91425" spcFirstLastPara="1" rIns="91425" wrap="square" tIns="91425">
            <a:noAutofit/>
          </a:bodyPr>
          <a:lstStyle/>
          <a:p>
            <a:pPr indent="0" lvl="0" marL="0" rtl="0" algn="l">
              <a:lnSpc>
                <a:spcPct val="91304"/>
              </a:lnSpc>
              <a:spcBef>
                <a:spcPts val="2800"/>
              </a:spcBef>
              <a:spcAft>
                <a:spcPts val="0"/>
              </a:spcAft>
              <a:buNone/>
            </a:pPr>
            <a:r>
              <a:rPr lang="en" sz="1650" u="sng">
                <a:solidFill>
                  <a:srgbClr val="292929"/>
                </a:solidFill>
                <a:highlight>
                  <a:srgbClr val="FFFFFF"/>
                </a:highlight>
                <a:latin typeface="Arial"/>
                <a:ea typeface="Arial"/>
                <a:cs typeface="Arial"/>
                <a:sym typeface="Arial"/>
              </a:rPr>
              <a:t>Parent Selection</a:t>
            </a:r>
            <a:endParaRPr sz="1650" u="sng">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40" name="Google Shape;240;p38"/>
          <p:cNvSpPr txBox="1"/>
          <p:nvPr>
            <p:ph idx="1" type="body"/>
          </p:nvPr>
        </p:nvSpPr>
        <p:spPr>
          <a:xfrm>
            <a:off x="729450" y="2078875"/>
            <a:ext cx="3713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parents selected from a given population are the best solutions within it. When we say “best solutions”, we’re referring to the solutions with the highest fitness values.</a:t>
            </a:r>
            <a:endParaRPr/>
          </a:p>
        </p:txBody>
      </p:sp>
      <p:pic>
        <p:nvPicPr>
          <p:cNvPr id="241" name="Google Shape;241;p38"/>
          <p:cNvPicPr preferRelativeResize="0"/>
          <p:nvPr/>
        </p:nvPicPr>
        <p:blipFill>
          <a:blip r:embed="rId3">
            <a:alphaModFix/>
          </a:blip>
          <a:stretch>
            <a:fillRect/>
          </a:stretch>
        </p:blipFill>
        <p:spPr>
          <a:xfrm>
            <a:off x="5717499" y="510363"/>
            <a:ext cx="2617750" cy="41227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D9EEB"/>
        </a:solidFill>
      </p:bgPr>
    </p:bg>
    <p:spTree>
      <p:nvGrpSpPr>
        <p:cNvPr id="245" name="Shape 245"/>
        <p:cNvGrpSpPr/>
        <p:nvPr/>
      </p:nvGrpSpPr>
      <p:grpSpPr>
        <a:xfrm>
          <a:off x="0" y="0"/>
          <a:ext cx="0" cy="0"/>
          <a:chOff x="0" y="0"/>
          <a:chExt cx="0" cy="0"/>
        </a:xfrm>
      </p:grpSpPr>
      <p:sp>
        <p:nvSpPr>
          <p:cNvPr id="246" name="Google Shape;246;p39"/>
          <p:cNvSpPr txBox="1"/>
          <p:nvPr>
            <p:ph type="title"/>
          </p:nvPr>
        </p:nvSpPr>
        <p:spPr>
          <a:xfrm>
            <a:off x="729450" y="0"/>
            <a:ext cx="7688700" cy="861000"/>
          </a:xfrm>
          <a:prstGeom prst="rect">
            <a:avLst/>
          </a:prstGeom>
        </p:spPr>
        <p:txBody>
          <a:bodyPr anchorCtr="0" anchor="t" bIns="91425" lIns="91425" spcFirstLastPara="1" rIns="91425" wrap="square" tIns="91425">
            <a:noAutofit/>
          </a:bodyPr>
          <a:lstStyle/>
          <a:p>
            <a:pPr indent="0" lvl="0" marL="0" rtl="0" algn="l">
              <a:lnSpc>
                <a:spcPct val="91304"/>
              </a:lnSpc>
              <a:spcBef>
                <a:spcPts val="2800"/>
              </a:spcBef>
              <a:spcAft>
                <a:spcPts val="0"/>
              </a:spcAft>
              <a:buNone/>
            </a:pPr>
            <a:r>
              <a:rPr lang="en" sz="1650" u="sng">
                <a:solidFill>
                  <a:srgbClr val="292929"/>
                </a:solidFill>
                <a:highlight>
                  <a:srgbClr val="FFFFFF"/>
                </a:highlight>
                <a:latin typeface="Arial"/>
                <a:ea typeface="Arial"/>
                <a:cs typeface="Arial"/>
                <a:sym typeface="Arial"/>
              </a:rPr>
              <a:t>Crossover</a:t>
            </a:r>
            <a:endParaRPr sz="1650" u="sng">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47" name="Google Shape;247;p39"/>
          <p:cNvSpPr txBox="1"/>
          <p:nvPr>
            <p:ph idx="1" type="body"/>
          </p:nvPr>
        </p:nvSpPr>
        <p:spPr>
          <a:xfrm>
            <a:off x="729450" y="1205500"/>
            <a:ext cx="7688700" cy="31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next figure shows an example in which single-point crossover is applied between 2 parents in order to create an offspring. Single-point crossover works by selecting a point at the chromosome. Genes before this point are selected from one parent, and genes after it are selected from the other parent. As a result, the offspring shares genes from both parents.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248" name="Google Shape;248;p39"/>
          <p:cNvPicPr preferRelativeResize="0"/>
          <p:nvPr/>
        </p:nvPicPr>
        <p:blipFill>
          <a:blip r:embed="rId3">
            <a:alphaModFix/>
          </a:blip>
          <a:stretch>
            <a:fillRect/>
          </a:stretch>
        </p:blipFill>
        <p:spPr>
          <a:xfrm>
            <a:off x="0" y="2411028"/>
            <a:ext cx="9144001" cy="25947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B8AF"/>
        </a:solidFill>
      </p:bgPr>
    </p:bg>
    <p:spTree>
      <p:nvGrpSpPr>
        <p:cNvPr id="252" name="Shape 252"/>
        <p:cNvGrpSpPr/>
        <p:nvPr/>
      </p:nvGrpSpPr>
      <p:grpSpPr>
        <a:xfrm>
          <a:off x="0" y="0"/>
          <a:ext cx="0" cy="0"/>
          <a:chOff x="0" y="0"/>
          <a:chExt cx="0" cy="0"/>
        </a:xfrm>
      </p:grpSpPr>
      <p:sp>
        <p:nvSpPr>
          <p:cNvPr id="253" name="Google Shape;253;p40"/>
          <p:cNvSpPr txBox="1"/>
          <p:nvPr>
            <p:ph type="title"/>
          </p:nvPr>
        </p:nvSpPr>
        <p:spPr>
          <a:xfrm>
            <a:off x="729450" y="0"/>
            <a:ext cx="7688700" cy="18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a:t>
            </a:r>
            <a:endParaRPr/>
          </a:p>
        </p:txBody>
      </p:sp>
      <p:sp>
        <p:nvSpPr>
          <p:cNvPr id="254" name="Google Shape;254;p40"/>
          <p:cNvSpPr txBox="1"/>
          <p:nvPr>
            <p:ph idx="1" type="body"/>
          </p:nvPr>
        </p:nvSpPr>
        <p:spPr>
          <a:xfrm>
            <a:off x="729450" y="792200"/>
            <a:ext cx="7688700" cy="4087200"/>
          </a:xfrm>
          <a:prstGeom prst="rect">
            <a:avLst/>
          </a:prstGeom>
        </p:spPr>
        <p:txBody>
          <a:bodyPr anchorCtr="0" anchor="t" bIns="91425" lIns="91425" spcFirstLastPara="1" rIns="91425" wrap="square" tIns="91425">
            <a:noAutofit/>
          </a:bodyPr>
          <a:lstStyle/>
          <a:p>
            <a:pPr indent="0" lvl="0" marL="0" rtl="0" algn="l">
              <a:lnSpc>
                <a:spcPct val="166666"/>
              </a:lnSpc>
              <a:spcBef>
                <a:spcPts val="0"/>
              </a:spcBef>
              <a:spcAft>
                <a:spcPts val="0"/>
              </a:spcAft>
              <a:buNone/>
            </a:pPr>
            <a:r>
              <a:rPr lang="en" sz="900">
                <a:solidFill>
                  <a:srgbClr val="D73A49"/>
                </a:solidFill>
                <a:highlight>
                  <a:srgbClr val="FFFFFF"/>
                </a:highlight>
                <a:latin typeface="Courier New"/>
                <a:ea typeface="Courier New"/>
                <a:cs typeface="Courier New"/>
                <a:sym typeface="Courier New"/>
              </a:rPr>
              <a:t>def</a:t>
            </a:r>
            <a:r>
              <a:rPr lang="en" sz="900">
                <a:solidFill>
                  <a:srgbClr val="24292E"/>
                </a:solidFill>
                <a:highlight>
                  <a:srgbClr val="FFFFFF"/>
                </a:highlight>
                <a:latin typeface="Courier New"/>
                <a:ea typeface="Courier New"/>
                <a:cs typeface="Courier New"/>
                <a:sym typeface="Courier New"/>
              </a:rPr>
              <a:t> </a:t>
            </a:r>
            <a:r>
              <a:rPr lang="en" sz="900">
                <a:solidFill>
                  <a:srgbClr val="6F42C1"/>
                </a:solidFill>
                <a:highlight>
                  <a:srgbClr val="FFFFFF"/>
                </a:highlight>
                <a:latin typeface="Courier New"/>
                <a:ea typeface="Courier New"/>
                <a:cs typeface="Courier New"/>
                <a:sym typeface="Courier New"/>
              </a:rPr>
              <a:t>crossover</a:t>
            </a:r>
            <a:r>
              <a:rPr lang="en" sz="900">
                <a:solidFill>
                  <a:srgbClr val="24292E"/>
                </a:solidFill>
                <a:highlight>
                  <a:srgbClr val="FFFFFF"/>
                </a:highlight>
                <a:latin typeface="Courier New"/>
                <a:ea typeface="Courier New"/>
                <a:cs typeface="Courier New"/>
                <a:sym typeface="Courier New"/>
              </a:rPr>
              <a:t>(parents, img_shape, n_individuals</a:t>
            </a:r>
            <a:r>
              <a:rPr lang="en" sz="900">
                <a:solidFill>
                  <a:srgbClr val="005CC5"/>
                </a:solidFill>
                <a:highlight>
                  <a:srgbClr val="FFFFFF"/>
                </a:highlight>
                <a:latin typeface="Courier New"/>
                <a:ea typeface="Courier New"/>
                <a:cs typeface="Courier New"/>
                <a:sym typeface="Courier New"/>
              </a:rPr>
              <a:t>=8</a:t>
            </a:r>
            <a:r>
              <a:rPr lang="en" sz="900">
                <a:solidFill>
                  <a:srgbClr val="24292E"/>
                </a:solidFill>
                <a:highlight>
                  <a:srgbClr val="FFFFFF"/>
                </a:highlight>
                <a:latin typeface="Courier New"/>
                <a:ea typeface="Courier New"/>
                <a:cs typeface="Courier New"/>
                <a:sym typeface="Courier New"/>
              </a:rPr>
              <a:t>):</a:t>
            </a:r>
            <a:endParaRPr sz="900">
              <a:solidFill>
                <a:srgbClr val="24292E"/>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new_population </a:t>
            </a:r>
            <a:r>
              <a:rPr lang="en" sz="900">
                <a:solidFill>
                  <a:srgbClr val="005CC5"/>
                </a:solidFill>
                <a:highlight>
                  <a:srgbClr val="FFFFFF"/>
                </a:highlight>
                <a:latin typeface="Courier New"/>
                <a:ea typeface="Courier New"/>
                <a:cs typeface="Courier New"/>
                <a:sym typeface="Courier New"/>
              </a:rPr>
              <a:t>=</a:t>
            </a:r>
            <a:r>
              <a:rPr lang="en" sz="900">
                <a:solidFill>
                  <a:srgbClr val="24292E"/>
                </a:solidFill>
                <a:highlight>
                  <a:srgbClr val="FFFFFF"/>
                </a:highlight>
                <a:latin typeface="Courier New"/>
                <a:ea typeface="Courier New"/>
                <a:cs typeface="Courier New"/>
                <a:sym typeface="Courier New"/>
              </a:rPr>
              <a:t> numpy.</a:t>
            </a:r>
            <a:r>
              <a:rPr lang="en" sz="900">
                <a:solidFill>
                  <a:srgbClr val="6F42C1"/>
                </a:solidFill>
                <a:highlight>
                  <a:srgbClr val="FFFFFF"/>
                </a:highlight>
                <a:latin typeface="Courier New"/>
                <a:ea typeface="Courier New"/>
                <a:cs typeface="Courier New"/>
                <a:sym typeface="Courier New"/>
              </a:rPr>
              <a:t>empty</a:t>
            </a:r>
            <a:r>
              <a:rPr lang="en" sz="900">
                <a:solidFill>
                  <a:srgbClr val="24292E"/>
                </a:solidFill>
                <a:highlight>
                  <a:srgbClr val="FFFFFF"/>
                </a:highlight>
                <a:latin typeface="Courier New"/>
                <a:ea typeface="Courier New"/>
                <a:cs typeface="Courier New"/>
                <a:sym typeface="Courier New"/>
              </a:rPr>
              <a:t>(shape</a:t>
            </a:r>
            <a:r>
              <a:rPr lang="en" sz="900">
                <a:solidFill>
                  <a:srgbClr val="005CC5"/>
                </a:solidFill>
                <a:highlight>
                  <a:srgbClr val="FFFFFF"/>
                </a:highlight>
                <a:latin typeface="Courier New"/>
                <a:ea typeface="Courier New"/>
                <a:cs typeface="Courier New"/>
                <a:sym typeface="Courier New"/>
              </a:rPr>
              <a:t>=</a:t>
            </a:r>
            <a:r>
              <a:rPr lang="en" sz="900">
                <a:solidFill>
                  <a:srgbClr val="24292E"/>
                </a:solidFill>
                <a:highlight>
                  <a:srgbClr val="FFFFFF"/>
                </a:highlight>
                <a:latin typeface="Courier New"/>
                <a:ea typeface="Courier New"/>
                <a:cs typeface="Courier New"/>
                <a:sym typeface="Courier New"/>
              </a:rPr>
              <a:t>(n_individuals, functools.</a:t>
            </a:r>
            <a:r>
              <a:rPr lang="en" sz="900">
                <a:solidFill>
                  <a:srgbClr val="6F42C1"/>
                </a:solidFill>
                <a:highlight>
                  <a:srgbClr val="FFFFFF"/>
                </a:highlight>
                <a:latin typeface="Courier New"/>
                <a:ea typeface="Courier New"/>
                <a:cs typeface="Courier New"/>
                <a:sym typeface="Courier New"/>
              </a:rPr>
              <a:t>reduce</a:t>
            </a:r>
            <a:r>
              <a:rPr lang="en" sz="900">
                <a:solidFill>
                  <a:srgbClr val="24292E"/>
                </a:solidFill>
                <a:highlight>
                  <a:srgbClr val="FFFFFF"/>
                </a:highlight>
                <a:latin typeface="Courier New"/>
                <a:ea typeface="Courier New"/>
                <a:cs typeface="Courier New"/>
                <a:sym typeface="Courier New"/>
              </a:rPr>
              <a:t>(operator.mul, img_shape)), dtype</a:t>
            </a:r>
            <a:r>
              <a:rPr lang="en" sz="900">
                <a:solidFill>
                  <a:srgbClr val="005CC5"/>
                </a:solidFill>
                <a:highlight>
                  <a:srgbClr val="FFFFFF"/>
                </a:highlight>
                <a:latin typeface="Courier New"/>
                <a:ea typeface="Courier New"/>
                <a:cs typeface="Courier New"/>
                <a:sym typeface="Courier New"/>
              </a:rPr>
              <a:t>=</a:t>
            </a:r>
            <a:r>
              <a:rPr lang="en" sz="900">
                <a:solidFill>
                  <a:srgbClr val="24292E"/>
                </a:solidFill>
                <a:highlight>
                  <a:srgbClr val="FFFFFF"/>
                </a:highlight>
                <a:latin typeface="Courier New"/>
                <a:ea typeface="Courier New"/>
                <a:cs typeface="Courier New"/>
                <a:sym typeface="Courier New"/>
              </a:rPr>
              <a:t>numpy.uint8)</a:t>
            </a:r>
            <a:endParaRPr sz="900">
              <a:solidFill>
                <a:srgbClr val="24292E"/>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a:t>
            </a:r>
            <a:endParaRPr sz="900">
              <a:solidFill>
                <a:srgbClr val="24292E"/>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a:t>
            </a:r>
            <a:r>
              <a:rPr lang="en" sz="900">
                <a:solidFill>
                  <a:srgbClr val="6A737D"/>
                </a:solidFill>
                <a:highlight>
                  <a:srgbClr val="FFFFFF"/>
                </a:highlight>
                <a:latin typeface="Courier New"/>
                <a:ea typeface="Courier New"/>
                <a:cs typeface="Courier New"/>
                <a:sym typeface="Courier New"/>
              </a:rPr>
              <a:t>#Previous parents (best elements).</a:t>
            </a:r>
            <a:endParaRPr sz="900">
              <a:solidFill>
                <a:srgbClr val="6A737D"/>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new_population[</a:t>
            </a:r>
            <a:r>
              <a:rPr lang="en" sz="900">
                <a:solidFill>
                  <a:srgbClr val="005CC5"/>
                </a:solidFill>
                <a:highlight>
                  <a:srgbClr val="FFFFFF"/>
                </a:highlight>
                <a:latin typeface="Courier New"/>
                <a:ea typeface="Courier New"/>
                <a:cs typeface="Courier New"/>
                <a:sym typeface="Courier New"/>
              </a:rPr>
              <a:t>0</a:t>
            </a:r>
            <a:r>
              <a:rPr lang="en" sz="900">
                <a:solidFill>
                  <a:srgbClr val="24292E"/>
                </a:solidFill>
                <a:highlight>
                  <a:srgbClr val="FFFFFF"/>
                </a:highlight>
                <a:latin typeface="Courier New"/>
                <a:ea typeface="Courier New"/>
                <a:cs typeface="Courier New"/>
                <a:sym typeface="Courier New"/>
              </a:rPr>
              <a:t>:parents.shape[</a:t>
            </a:r>
            <a:r>
              <a:rPr lang="en" sz="900">
                <a:solidFill>
                  <a:srgbClr val="005CC5"/>
                </a:solidFill>
                <a:highlight>
                  <a:srgbClr val="FFFFFF"/>
                </a:highlight>
                <a:latin typeface="Courier New"/>
                <a:ea typeface="Courier New"/>
                <a:cs typeface="Courier New"/>
                <a:sym typeface="Courier New"/>
              </a:rPr>
              <a:t>0</a:t>
            </a:r>
            <a:r>
              <a:rPr lang="en" sz="900">
                <a:solidFill>
                  <a:srgbClr val="24292E"/>
                </a:solidFill>
                <a:highlight>
                  <a:srgbClr val="FFFFFF"/>
                </a:highlight>
                <a:latin typeface="Courier New"/>
                <a:ea typeface="Courier New"/>
                <a:cs typeface="Courier New"/>
                <a:sym typeface="Courier New"/>
              </a:rPr>
              <a:t>], :] </a:t>
            </a:r>
            <a:r>
              <a:rPr lang="en" sz="900">
                <a:solidFill>
                  <a:srgbClr val="005CC5"/>
                </a:solidFill>
                <a:highlight>
                  <a:srgbClr val="FFFFFF"/>
                </a:highlight>
                <a:latin typeface="Courier New"/>
                <a:ea typeface="Courier New"/>
                <a:cs typeface="Courier New"/>
                <a:sym typeface="Courier New"/>
              </a:rPr>
              <a:t>=</a:t>
            </a:r>
            <a:r>
              <a:rPr lang="en" sz="900">
                <a:solidFill>
                  <a:srgbClr val="24292E"/>
                </a:solidFill>
                <a:highlight>
                  <a:srgbClr val="FFFFFF"/>
                </a:highlight>
                <a:latin typeface="Courier New"/>
                <a:ea typeface="Courier New"/>
                <a:cs typeface="Courier New"/>
                <a:sym typeface="Courier New"/>
              </a:rPr>
              <a:t> parents</a:t>
            </a:r>
            <a:endParaRPr sz="900">
              <a:solidFill>
                <a:srgbClr val="24292E"/>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900">
              <a:solidFill>
                <a:srgbClr val="24292E"/>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t/>
            </a:r>
            <a:endParaRPr sz="900">
              <a:solidFill>
                <a:srgbClr val="24292E"/>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a:t>
            </a:r>
            <a:r>
              <a:rPr lang="en" sz="900">
                <a:solidFill>
                  <a:srgbClr val="6A737D"/>
                </a:solidFill>
                <a:highlight>
                  <a:srgbClr val="FFFFFF"/>
                </a:highlight>
                <a:latin typeface="Courier New"/>
                <a:ea typeface="Courier New"/>
                <a:cs typeface="Courier New"/>
                <a:sym typeface="Courier New"/>
              </a:rPr>
              <a:t># Getting how many offspring to be generated. If the population size is 8 and number of parents mating is 4, then number of offspring to be generated is 4.</a:t>
            </a:r>
            <a:endParaRPr sz="900">
              <a:solidFill>
                <a:srgbClr val="6A737D"/>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num_newly_generated </a:t>
            </a:r>
            <a:r>
              <a:rPr lang="en" sz="900">
                <a:solidFill>
                  <a:srgbClr val="005CC5"/>
                </a:solidFill>
                <a:highlight>
                  <a:srgbClr val="FFFFFF"/>
                </a:highlight>
                <a:latin typeface="Courier New"/>
                <a:ea typeface="Courier New"/>
                <a:cs typeface="Courier New"/>
                <a:sym typeface="Courier New"/>
              </a:rPr>
              <a:t>=</a:t>
            </a:r>
            <a:r>
              <a:rPr lang="en" sz="900">
                <a:solidFill>
                  <a:srgbClr val="24292E"/>
                </a:solidFill>
                <a:highlight>
                  <a:srgbClr val="FFFFFF"/>
                </a:highlight>
                <a:latin typeface="Courier New"/>
                <a:ea typeface="Courier New"/>
                <a:cs typeface="Courier New"/>
                <a:sym typeface="Courier New"/>
              </a:rPr>
              <a:t> n_individuals</a:t>
            </a:r>
            <a:r>
              <a:rPr lang="en" sz="900">
                <a:solidFill>
                  <a:srgbClr val="005CC5"/>
                </a:solidFill>
                <a:highlight>
                  <a:srgbClr val="FFFFFF"/>
                </a:highlight>
                <a:latin typeface="Courier New"/>
                <a:ea typeface="Courier New"/>
                <a:cs typeface="Courier New"/>
                <a:sym typeface="Courier New"/>
              </a:rPr>
              <a:t>-</a:t>
            </a:r>
            <a:r>
              <a:rPr lang="en" sz="900">
                <a:solidFill>
                  <a:srgbClr val="24292E"/>
                </a:solidFill>
                <a:highlight>
                  <a:srgbClr val="FFFFFF"/>
                </a:highlight>
                <a:latin typeface="Courier New"/>
                <a:ea typeface="Courier New"/>
                <a:cs typeface="Courier New"/>
                <a:sym typeface="Courier New"/>
              </a:rPr>
              <a:t>parents.shape[</a:t>
            </a:r>
            <a:r>
              <a:rPr lang="en" sz="900">
                <a:solidFill>
                  <a:srgbClr val="005CC5"/>
                </a:solidFill>
                <a:highlight>
                  <a:srgbClr val="FFFFFF"/>
                </a:highlight>
                <a:latin typeface="Courier New"/>
                <a:ea typeface="Courier New"/>
                <a:cs typeface="Courier New"/>
                <a:sym typeface="Courier New"/>
              </a:rPr>
              <a:t>0</a:t>
            </a:r>
            <a:r>
              <a:rPr lang="en" sz="900">
                <a:solidFill>
                  <a:srgbClr val="24292E"/>
                </a:solidFill>
                <a:highlight>
                  <a:srgbClr val="FFFFFF"/>
                </a:highlight>
                <a:latin typeface="Courier New"/>
                <a:ea typeface="Courier New"/>
                <a:cs typeface="Courier New"/>
                <a:sym typeface="Courier New"/>
              </a:rPr>
              <a:t>]</a:t>
            </a:r>
            <a:endParaRPr sz="900">
              <a:solidFill>
                <a:srgbClr val="24292E"/>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a:t>
            </a:r>
            <a:r>
              <a:rPr lang="en" sz="900">
                <a:solidFill>
                  <a:srgbClr val="6A737D"/>
                </a:solidFill>
                <a:highlight>
                  <a:srgbClr val="FFFFFF"/>
                </a:highlight>
                <a:latin typeface="Courier New"/>
                <a:ea typeface="Courier New"/>
                <a:cs typeface="Courier New"/>
                <a:sym typeface="Courier New"/>
              </a:rPr>
              <a:t># Getting all possible permutations of the selected parents.</a:t>
            </a:r>
            <a:endParaRPr sz="900">
              <a:solidFill>
                <a:srgbClr val="6A737D"/>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parents_permutations </a:t>
            </a:r>
            <a:r>
              <a:rPr lang="en" sz="900">
                <a:solidFill>
                  <a:srgbClr val="005CC5"/>
                </a:solidFill>
                <a:highlight>
                  <a:srgbClr val="FFFFFF"/>
                </a:highlight>
                <a:latin typeface="Courier New"/>
                <a:ea typeface="Courier New"/>
                <a:cs typeface="Courier New"/>
                <a:sym typeface="Courier New"/>
              </a:rPr>
              <a:t>=</a:t>
            </a:r>
            <a:r>
              <a:rPr lang="en" sz="900">
                <a:solidFill>
                  <a:srgbClr val="24292E"/>
                </a:solidFill>
                <a:highlight>
                  <a:srgbClr val="FFFFFF"/>
                </a:highlight>
                <a:latin typeface="Courier New"/>
                <a:ea typeface="Courier New"/>
                <a:cs typeface="Courier New"/>
                <a:sym typeface="Courier New"/>
              </a:rPr>
              <a:t> </a:t>
            </a:r>
            <a:r>
              <a:rPr lang="en" sz="900">
                <a:solidFill>
                  <a:srgbClr val="6F42C1"/>
                </a:solidFill>
                <a:highlight>
                  <a:srgbClr val="FFFFFF"/>
                </a:highlight>
                <a:latin typeface="Courier New"/>
                <a:ea typeface="Courier New"/>
                <a:cs typeface="Courier New"/>
                <a:sym typeface="Courier New"/>
              </a:rPr>
              <a:t>list</a:t>
            </a:r>
            <a:r>
              <a:rPr lang="en" sz="900">
                <a:solidFill>
                  <a:srgbClr val="24292E"/>
                </a:solidFill>
                <a:highlight>
                  <a:srgbClr val="FFFFFF"/>
                </a:highlight>
                <a:latin typeface="Courier New"/>
                <a:ea typeface="Courier New"/>
                <a:cs typeface="Courier New"/>
                <a:sym typeface="Courier New"/>
              </a:rPr>
              <a:t>(itertools.</a:t>
            </a:r>
            <a:r>
              <a:rPr lang="en" sz="900">
                <a:solidFill>
                  <a:srgbClr val="6F42C1"/>
                </a:solidFill>
                <a:highlight>
                  <a:srgbClr val="FFFFFF"/>
                </a:highlight>
                <a:latin typeface="Courier New"/>
                <a:ea typeface="Courier New"/>
                <a:cs typeface="Courier New"/>
                <a:sym typeface="Courier New"/>
              </a:rPr>
              <a:t>permutations</a:t>
            </a:r>
            <a:r>
              <a:rPr lang="en" sz="900">
                <a:solidFill>
                  <a:srgbClr val="24292E"/>
                </a:solidFill>
                <a:highlight>
                  <a:srgbClr val="FFFFFF"/>
                </a:highlight>
                <a:latin typeface="Courier New"/>
                <a:ea typeface="Courier New"/>
                <a:cs typeface="Courier New"/>
                <a:sym typeface="Courier New"/>
              </a:rPr>
              <a:t>(iterable</a:t>
            </a:r>
            <a:r>
              <a:rPr lang="en" sz="900">
                <a:solidFill>
                  <a:srgbClr val="005CC5"/>
                </a:solidFill>
                <a:highlight>
                  <a:srgbClr val="FFFFFF"/>
                </a:highlight>
                <a:latin typeface="Courier New"/>
                <a:ea typeface="Courier New"/>
                <a:cs typeface="Courier New"/>
                <a:sym typeface="Courier New"/>
              </a:rPr>
              <a:t>=</a:t>
            </a:r>
            <a:r>
              <a:rPr lang="en" sz="900">
                <a:solidFill>
                  <a:srgbClr val="24292E"/>
                </a:solidFill>
                <a:highlight>
                  <a:srgbClr val="FFFFFF"/>
                </a:highlight>
                <a:latin typeface="Courier New"/>
                <a:ea typeface="Courier New"/>
                <a:cs typeface="Courier New"/>
                <a:sym typeface="Courier New"/>
              </a:rPr>
              <a:t>numpy.</a:t>
            </a:r>
            <a:r>
              <a:rPr lang="en" sz="900">
                <a:solidFill>
                  <a:srgbClr val="6F42C1"/>
                </a:solidFill>
                <a:highlight>
                  <a:srgbClr val="FFFFFF"/>
                </a:highlight>
                <a:latin typeface="Courier New"/>
                <a:ea typeface="Courier New"/>
                <a:cs typeface="Courier New"/>
                <a:sym typeface="Courier New"/>
              </a:rPr>
              <a:t>arange</a:t>
            </a:r>
            <a:r>
              <a:rPr lang="en" sz="900">
                <a:solidFill>
                  <a:srgbClr val="24292E"/>
                </a:solidFill>
                <a:highlight>
                  <a:srgbClr val="FFFFFF"/>
                </a:highlight>
                <a:latin typeface="Courier New"/>
                <a:ea typeface="Courier New"/>
                <a:cs typeface="Courier New"/>
                <a:sym typeface="Courier New"/>
              </a:rPr>
              <a:t>(</a:t>
            </a:r>
            <a:r>
              <a:rPr lang="en" sz="900">
                <a:solidFill>
                  <a:srgbClr val="005CC5"/>
                </a:solidFill>
                <a:highlight>
                  <a:srgbClr val="FFFFFF"/>
                </a:highlight>
                <a:latin typeface="Courier New"/>
                <a:ea typeface="Courier New"/>
                <a:cs typeface="Courier New"/>
                <a:sym typeface="Courier New"/>
              </a:rPr>
              <a:t>0</a:t>
            </a:r>
            <a:r>
              <a:rPr lang="en" sz="900">
                <a:solidFill>
                  <a:srgbClr val="24292E"/>
                </a:solidFill>
                <a:highlight>
                  <a:srgbClr val="FFFFFF"/>
                </a:highlight>
                <a:latin typeface="Courier New"/>
                <a:ea typeface="Courier New"/>
                <a:cs typeface="Courier New"/>
                <a:sym typeface="Courier New"/>
              </a:rPr>
              <a:t>, parents.shape[</a:t>
            </a:r>
            <a:r>
              <a:rPr lang="en" sz="900">
                <a:solidFill>
                  <a:srgbClr val="005CC5"/>
                </a:solidFill>
                <a:highlight>
                  <a:srgbClr val="FFFFFF"/>
                </a:highlight>
                <a:latin typeface="Courier New"/>
                <a:ea typeface="Courier New"/>
                <a:cs typeface="Courier New"/>
                <a:sym typeface="Courier New"/>
              </a:rPr>
              <a:t>0</a:t>
            </a:r>
            <a:r>
              <a:rPr lang="en" sz="900">
                <a:solidFill>
                  <a:srgbClr val="24292E"/>
                </a:solidFill>
                <a:highlight>
                  <a:srgbClr val="FFFFFF"/>
                </a:highlight>
                <a:latin typeface="Courier New"/>
                <a:ea typeface="Courier New"/>
                <a:cs typeface="Courier New"/>
                <a:sym typeface="Courier New"/>
              </a:rPr>
              <a:t>]), r</a:t>
            </a:r>
            <a:r>
              <a:rPr lang="en" sz="900">
                <a:solidFill>
                  <a:srgbClr val="005CC5"/>
                </a:solidFill>
                <a:highlight>
                  <a:srgbClr val="FFFFFF"/>
                </a:highlight>
                <a:latin typeface="Courier New"/>
                <a:ea typeface="Courier New"/>
                <a:cs typeface="Courier New"/>
                <a:sym typeface="Courier New"/>
              </a:rPr>
              <a:t>=2</a:t>
            </a:r>
            <a:r>
              <a:rPr lang="en" sz="900">
                <a:solidFill>
                  <a:srgbClr val="24292E"/>
                </a:solidFill>
                <a:highlight>
                  <a:srgbClr val="FFFFFF"/>
                </a:highlight>
                <a:latin typeface="Courier New"/>
                <a:ea typeface="Courier New"/>
                <a:cs typeface="Courier New"/>
                <a:sym typeface="Courier New"/>
              </a:rPr>
              <a:t>))</a:t>
            </a:r>
            <a:endParaRPr sz="900">
              <a:solidFill>
                <a:srgbClr val="24292E"/>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a:t>
            </a:r>
            <a:r>
              <a:rPr lang="en" sz="900">
                <a:solidFill>
                  <a:srgbClr val="6A737D"/>
                </a:solidFill>
                <a:highlight>
                  <a:srgbClr val="FFFFFF"/>
                </a:highlight>
                <a:latin typeface="Courier New"/>
                <a:ea typeface="Courier New"/>
                <a:cs typeface="Courier New"/>
                <a:sym typeface="Courier New"/>
              </a:rPr>
              <a:t># </a:t>
            </a:r>
            <a:r>
              <a:rPr b="1" lang="en" sz="900">
                <a:solidFill>
                  <a:srgbClr val="6A737D"/>
                </a:solidFill>
                <a:highlight>
                  <a:srgbClr val="FFFFFF"/>
                </a:highlight>
                <a:latin typeface="Courier New"/>
                <a:ea typeface="Courier New"/>
                <a:cs typeface="Courier New"/>
                <a:sym typeface="Courier New"/>
              </a:rPr>
              <a:t>Randomly selecting the parents permutations to generate the offspring.</a:t>
            </a:r>
            <a:endParaRPr b="1" sz="900">
              <a:solidFill>
                <a:srgbClr val="6A737D"/>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selected_permutations </a:t>
            </a:r>
            <a:r>
              <a:rPr lang="en" sz="900">
                <a:solidFill>
                  <a:srgbClr val="005CC5"/>
                </a:solidFill>
                <a:highlight>
                  <a:srgbClr val="FFFFFF"/>
                </a:highlight>
                <a:latin typeface="Courier New"/>
                <a:ea typeface="Courier New"/>
                <a:cs typeface="Courier New"/>
                <a:sym typeface="Courier New"/>
              </a:rPr>
              <a:t>=</a:t>
            </a:r>
            <a:r>
              <a:rPr lang="en" sz="900">
                <a:solidFill>
                  <a:srgbClr val="24292E"/>
                </a:solidFill>
                <a:highlight>
                  <a:srgbClr val="FFFFFF"/>
                </a:highlight>
                <a:latin typeface="Courier New"/>
                <a:ea typeface="Courier New"/>
                <a:cs typeface="Courier New"/>
                <a:sym typeface="Courier New"/>
              </a:rPr>
              <a:t> random.</a:t>
            </a:r>
            <a:r>
              <a:rPr lang="en" sz="900">
                <a:solidFill>
                  <a:srgbClr val="6F42C1"/>
                </a:solidFill>
                <a:highlight>
                  <a:srgbClr val="FFFFFF"/>
                </a:highlight>
                <a:latin typeface="Courier New"/>
                <a:ea typeface="Courier New"/>
                <a:cs typeface="Courier New"/>
                <a:sym typeface="Courier New"/>
              </a:rPr>
              <a:t>sample</a:t>
            </a:r>
            <a:r>
              <a:rPr lang="en" sz="900">
                <a:solidFill>
                  <a:srgbClr val="24292E"/>
                </a:solidFill>
                <a:highlight>
                  <a:srgbClr val="FFFFFF"/>
                </a:highlight>
                <a:latin typeface="Courier New"/>
                <a:ea typeface="Courier New"/>
                <a:cs typeface="Courier New"/>
                <a:sym typeface="Courier New"/>
              </a:rPr>
              <a:t>(</a:t>
            </a:r>
            <a:r>
              <a:rPr lang="en" sz="900">
                <a:solidFill>
                  <a:srgbClr val="6F42C1"/>
                </a:solidFill>
                <a:highlight>
                  <a:srgbClr val="FFFFFF"/>
                </a:highlight>
                <a:latin typeface="Courier New"/>
                <a:ea typeface="Courier New"/>
                <a:cs typeface="Courier New"/>
                <a:sym typeface="Courier New"/>
              </a:rPr>
              <a:t>range</a:t>
            </a:r>
            <a:r>
              <a:rPr lang="en" sz="900">
                <a:solidFill>
                  <a:srgbClr val="24292E"/>
                </a:solidFill>
                <a:highlight>
                  <a:srgbClr val="FFFFFF"/>
                </a:highlight>
                <a:latin typeface="Courier New"/>
                <a:ea typeface="Courier New"/>
                <a:cs typeface="Courier New"/>
                <a:sym typeface="Courier New"/>
              </a:rPr>
              <a:t>(</a:t>
            </a:r>
            <a:r>
              <a:rPr lang="en" sz="900">
                <a:solidFill>
                  <a:srgbClr val="6F42C1"/>
                </a:solidFill>
                <a:highlight>
                  <a:srgbClr val="FFFFFF"/>
                </a:highlight>
                <a:latin typeface="Courier New"/>
                <a:ea typeface="Courier New"/>
                <a:cs typeface="Courier New"/>
                <a:sym typeface="Courier New"/>
              </a:rPr>
              <a:t>len</a:t>
            </a:r>
            <a:r>
              <a:rPr lang="en" sz="900">
                <a:solidFill>
                  <a:srgbClr val="24292E"/>
                </a:solidFill>
                <a:highlight>
                  <a:srgbClr val="FFFFFF"/>
                </a:highlight>
                <a:latin typeface="Courier New"/>
                <a:ea typeface="Courier New"/>
                <a:cs typeface="Courier New"/>
                <a:sym typeface="Courier New"/>
              </a:rPr>
              <a:t>(parents_permutations)),</a:t>
            </a:r>
            <a:endParaRPr sz="900">
              <a:solidFill>
                <a:srgbClr val="24292E"/>
              </a:solidFill>
              <a:highlight>
                <a:srgbClr val="FFFFFF"/>
              </a:highlight>
              <a:latin typeface="Courier New"/>
              <a:ea typeface="Courier New"/>
              <a:cs typeface="Courier New"/>
              <a:sym typeface="Courier New"/>
            </a:endParaRPr>
          </a:p>
          <a:p>
            <a:pPr indent="0" lvl="0" marL="0" rtl="0" algn="l">
              <a:lnSpc>
                <a:spcPct val="166666"/>
              </a:lnSpc>
              <a:spcBef>
                <a:spcPts val="0"/>
              </a:spcBef>
              <a:spcAft>
                <a:spcPts val="0"/>
              </a:spcAft>
              <a:buNone/>
            </a:pPr>
            <a:r>
              <a:rPr lang="en" sz="900">
                <a:solidFill>
                  <a:srgbClr val="24292E"/>
                </a:solidFill>
                <a:highlight>
                  <a:srgbClr val="FFFFFF"/>
                </a:highlight>
                <a:latin typeface="Courier New"/>
                <a:ea typeface="Courier New"/>
                <a:cs typeface="Courier New"/>
                <a:sym typeface="Courier New"/>
              </a:rPr>
              <a:t>                                         num_newly_generated)</a:t>
            </a:r>
            <a:endParaRPr sz="900">
              <a:solidFill>
                <a:srgbClr val="24292E"/>
              </a:solidFill>
              <a:highlight>
                <a:srgbClr val="FFFFFF"/>
              </a:highlight>
              <a:latin typeface="Courier New"/>
              <a:ea typeface="Courier New"/>
              <a:cs typeface="Courier New"/>
              <a:sym typeface="Courier New"/>
            </a:endParaRPr>
          </a:p>
          <a:p>
            <a:pPr indent="0" lvl="0" marL="0" rtl="0" algn="l">
              <a:spcBef>
                <a:spcPts val="0"/>
              </a:spcBef>
              <a:spcAft>
                <a:spcPts val="16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4A7D6"/>
        </a:solidFill>
      </p:bgPr>
    </p:bg>
    <p:spTree>
      <p:nvGrpSpPr>
        <p:cNvPr id="258" name="Shape 258"/>
        <p:cNvGrpSpPr/>
        <p:nvPr/>
      </p:nvGrpSpPr>
      <p:grpSpPr>
        <a:xfrm>
          <a:off x="0" y="0"/>
          <a:ext cx="0" cy="0"/>
          <a:chOff x="0" y="0"/>
          <a:chExt cx="0" cy="0"/>
        </a:xfrm>
      </p:grpSpPr>
      <p:sp>
        <p:nvSpPr>
          <p:cNvPr id="259" name="Google Shape;259;p41"/>
          <p:cNvSpPr txBox="1"/>
          <p:nvPr>
            <p:ph type="title"/>
          </p:nvPr>
        </p:nvSpPr>
        <p:spPr>
          <a:xfrm>
            <a:off x="729450" y="0"/>
            <a:ext cx="7688700" cy="826500"/>
          </a:xfrm>
          <a:prstGeom prst="rect">
            <a:avLst/>
          </a:prstGeom>
        </p:spPr>
        <p:txBody>
          <a:bodyPr anchorCtr="0" anchor="t" bIns="91425" lIns="91425" spcFirstLastPara="1" rIns="91425" wrap="square" tIns="91425">
            <a:noAutofit/>
          </a:bodyPr>
          <a:lstStyle/>
          <a:p>
            <a:pPr indent="0" lvl="0" marL="0" rtl="0" algn="l">
              <a:lnSpc>
                <a:spcPct val="91304"/>
              </a:lnSpc>
              <a:spcBef>
                <a:spcPts val="2800"/>
              </a:spcBef>
              <a:spcAft>
                <a:spcPts val="0"/>
              </a:spcAft>
              <a:buNone/>
            </a:pPr>
            <a:r>
              <a:rPr lang="en" sz="1650" u="sng">
                <a:solidFill>
                  <a:srgbClr val="292929"/>
                </a:solidFill>
                <a:highlight>
                  <a:srgbClr val="FFFFFF"/>
                </a:highlight>
                <a:latin typeface="Arial"/>
                <a:ea typeface="Arial"/>
                <a:cs typeface="Arial"/>
                <a:sym typeface="Arial"/>
              </a:rPr>
              <a:t>Mutation</a:t>
            </a:r>
            <a:endParaRPr sz="1650" u="sng">
              <a:solidFill>
                <a:srgbClr val="292929"/>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60" name="Google Shape;260;p41"/>
          <p:cNvSpPr txBox="1"/>
          <p:nvPr>
            <p:ph idx="1" type="body"/>
          </p:nvPr>
        </p:nvSpPr>
        <p:spPr>
          <a:xfrm>
            <a:off x="729450" y="1113650"/>
            <a:ext cx="7688700" cy="126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mutation operation selects some genes within the chromosome and then randomly changes their values. It’s implemented according to the mutation() function listed below. It accepts the population returned by the crossover() function, number of parents, and the percent of the genes to be changed. </a:t>
            </a:r>
            <a:endParaRPr/>
          </a:p>
          <a:p>
            <a:pPr indent="0" lvl="0" marL="0" rtl="0" algn="l">
              <a:spcBef>
                <a:spcPts val="1600"/>
              </a:spcBef>
              <a:spcAft>
                <a:spcPts val="1600"/>
              </a:spcAft>
              <a:buNone/>
            </a:pPr>
            <a:r>
              <a:t/>
            </a:r>
            <a:endParaRPr/>
          </a:p>
        </p:txBody>
      </p:sp>
      <p:pic>
        <p:nvPicPr>
          <p:cNvPr id="261" name="Google Shape;261;p41"/>
          <p:cNvPicPr preferRelativeResize="0"/>
          <p:nvPr/>
        </p:nvPicPr>
        <p:blipFill>
          <a:blip r:embed="rId3">
            <a:alphaModFix/>
          </a:blip>
          <a:stretch>
            <a:fillRect/>
          </a:stretch>
        </p:blipFill>
        <p:spPr>
          <a:xfrm>
            <a:off x="0" y="2032150"/>
            <a:ext cx="9144001" cy="3042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27BA0"/>
        </a:solidFill>
      </p:bgPr>
    </p:bg>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99" name="Google Shape;99;p15"/>
          <p:cNvSpPr txBox="1"/>
          <p:nvPr>
            <p:ph idx="1" type="body"/>
          </p:nvPr>
        </p:nvSpPr>
        <p:spPr>
          <a:xfrm>
            <a:off x="729450" y="2078875"/>
            <a:ext cx="57774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000000"/>
                </a:solidFill>
                <a:highlight>
                  <a:srgbClr val="FFFFFF"/>
                </a:highlight>
                <a:latin typeface="Raleway"/>
                <a:ea typeface="Raleway"/>
                <a:cs typeface="Raleway"/>
                <a:sym typeface="Raleway"/>
              </a:rPr>
              <a:t>Content-based image retrieval, also known as query by image content (</a:t>
            </a:r>
            <a:r>
              <a:rPr lang="en" sz="1600">
                <a:solidFill>
                  <a:srgbClr val="000000"/>
                </a:solidFill>
                <a:highlight>
                  <a:srgbClr val="FFFFFF"/>
                </a:highlight>
                <a:uFill>
                  <a:noFill/>
                </a:uFill>
                <a:latin typeface="Raleway"/>
                <a:ea typeface="Raleway"/>
                <a:cs typeface="Raleway"/>
                <a:sym typeface="Raleway"/>
                <a:hlinkClick r:id="rId3">
                  <a:extLst>
                    <a:ext uri="{A12FA001-AC4F-418D-AE19-62706E023703}">
                      <ahyp:hlinkClr val="tx"/>
                    </a:ext>
                  </a:extLst>
                </a:hlinkClick>
              </a:rPr>
              <a:t>QBIC</a:t>
            </a:r>
            <a:r>
              <a:rPr lang="en" sz="1600">
                <a:solidFill>
                  <a:srgbClr val="000000"/>
                </a:solidFill>
                <a:highlight>
                  <a:srgbClr val="FFFFFF"/>
                </a:highlight>
                <a:latin typeface="Raleway"/>
                <a:ea typeface="Raleway"/>
                <a:cs typeface="Raleway"/>
                <a:sym typeface="Raleway"/>
              </a:rPr>
              <a:t>) and content-based visual information retrieval (CBVIR), is the application of </a:t>
            </a:r>
            <a:r>
              <a:rPr lang="en" sz="1600">
                <a:solidFill>
                  <a:srgbClr val="000000"/>
                </a:solidFill>
                <a:highlight>
                  <a:srgbClr val="FFFFFF"/>
                </a:highlight>
                <a:uFill>
                  <a:noFill/>
                </a:uFill>
                <a:latin typeface="Raleway"/>
                <a:ea typeface="Raleway"/>
                <a:cs typeface="Raleway"/>
                <a:sym typeface="Raleway"/>
                <a:hlinkClick r:id="rId4">
                  <a:extLst>
                    <a:ext uri="{A12FA001-AC4F-418D-AE19-62706E023703}">
                      <ahyp:hlinkClr val="tx"/>
                    </a:ext>
                  </a:extLst>
                </a:hlinkClick>
              </a:rPr>
              <a:t>computer vision</a:t>
            </a:r>
            <a:r>
              <a:rPr lang="en" sz="1600">
                <a:solidFill>
                  <a:srgbClr val="000000"/>
                </a:solidFill>
                <a:highlight>
                  <a:srgbClr val="FFFFFF"/>
                </a:highlight>
                <a:latin typeface="Raleway"/>
                <a:ea typeface="Raleway"/>
                <a:cs typeface="Raleway"/>
                <a:sym typeface="Raleway"/>
              </a:rPr>
              <a:t> techniques to the </a:t>
            </a:r>
            <a:r>
              <a:rPr lang="en" sz="1600">
                <a:solidFill>
                  <a:srgbClr val="000000"/>
                </a:solidFill>
                <a:highlight>
                  <a:srgbClr val="FFFFFF"/>
                </a:highlight>
                <a:uFill>
                  <a:noFill/>
                </a:uFill>
                <a:latin typeface="Raleway"/>
                <a:ea typeface="Raleway"/>
                <a:cs typeface="Raleway"/>
                <a:sym typeface="Raleway"/>
                <a:hlinkClick r:id="rId5">
                  <a:extLst>
                    <a:ext uri="{A12FA001-AC4F-418D-AE19-62706E023703}">
                      <ahyp:hlinkClr val="tx"/>
                    </a:ext>
                  </a:extLst>
                </a:hlinkClick>
              </a:rPr>
              <a:t>image retrieval</a:t>
            </a:r>
            <a:r>
              <a:rPr lang="en" sz="1600">
                <a:solidFill>
                  <a:srgbClr val="000000"/>
                </a:solidFill>
                <a:highlight>
                  <a:srgbClr val="FFFFFF"/>
                </a:highlight>
                <a:latin typeface="Raleway"/>
                <a:ea typeface="Raleway"/>
                <a:cs typeface="Raleway"/>
                <a:sym typeface="Raleway"/>
              </a:rPr>
              <a:t> problem, that is, the problem of searching for </a:t>
            </a:r>
            <a:r>
              <a:rPr lang="en" sz="1600">
                <a:solidFill>
                  <a:srgbClr val="000000"/>
                </a:solidFill>
                <a:highlight>
                  <a:srgbClr val="FFFFFF"/>
                </a:highlight>
                <a:uFill>
                  <a:noFill/>
                </a:uFill>
                <a:latin typeface="Raleway"/>
                <a:ea typeface="Raleway"/>
                <a:cs typeface="Raleway"/>
                <a:sym typeface="Raleway"/>
                <a:hlinkClick r:id="rId6">
                  <a:extLst>
                    <a:ext uri="{A12FA001-AC4F-418D-AE19-62706E023703}">
                      <ahyp:hlinkClr val="tx"/>
                    </a:ext>
                  </a:extLst>
                </a:hlinkClick>
              </a:rPr>
              <a:t>digital images</a:t>
            </a:r>
            <a:r>
              <a:rPr lang="en" sz="1600">
                <a:solidFill>
                  <a:srgbClr val="000000"/>
                </a:solidFill>
                <a:highlight>
                  <a:srgbClr val="FFFFFF"/>
                </a:highlight>
                <a:latin typeface="Raleway"/>
                <a:ea typeface="Raleway"/>
                <a:cs typeface="Raleway"/>
                <a:sym typeface="Raleway"/>
              </a:rPr>
              <a:t> in large </a:t>
            </a:r>
            <a:r>
              <a:rPr lang="en" sz="1600">
                <a:solidFill>
                  <a:srgbClr val="000000"/>
                </a:solidFill>
                <a:highlight>
                  <a:srgbClr val="FFFFFF"/>
                </a:highlight>
                <a:uFill>
                  <a:noFill/>
                </a:uFill>
                <a:latin typeface="Raleway"/>
                <a:ea typeface="Raleway"/>
                <a:cs typeface="Raleway"/>
                <a:sym typeface="Raleway"/>
                <a:hlinkClick r:id="rId7">
                  <a:extLst>
                    <a:ext uri="{A12FA001-AC4F-418D-AE19-62706E023703}">
                      <ahyp:hlinkClr val="tx"/>
                    </a:ext>
                  </a:extLst>
                </a:hlinkClick>
              </a:rPr>
              <a:t>databases</a:t>
            </a:r>
            <a:r>
              <a:rPr lang="en" sz="1600">
                <a:solidFill>
                  <a:srgbClr val="000000"/>
                </a:solidFill>
                <a:highlight>
                  <a:srgbClr val="FFFFFF"/>
                </a:highlight>
                <a:latin typeface="Raleway"/>
                <a:ea typeface="Raleway"/>
                <a:cs typeface="Raleway"/>
                <a:sym typeface="Raleway"/>
              </a:rPr>
              <a:t>.</a:t>
            </a:r>
            <a:endParaRPr sz="1600">
              <a:solidFill>
                <a:srgbClr val="000000"/>
              </a:solidFill>
              <a:highlight>
                <a:srgbClr val="FFFFFF"/>
              </a:highlight>
              <a:latin typeface="Raleway"/>
              <a:ea typeface="Raleway"/>
              <a:cs typeface="Raleway"/>
              <a:sym typeface="Raleway"/>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65" name="Shape 265"/>
        <p:cNvGrpSpPr/>
        <p:nvPr/>
      </p:nvGrpSpPr>
      <p:grpSpPr>
        <a:xfrm>
          <a:off x="0" y="0"/>
          <a:ext cx="0" cy="0"/>
          <a:chOff x="0" y="0"/>
          <a:chExt cx="0" cy="0"/>
        </a:xfrm>
      </p:grpSpPr>
      <p:sp>
        <p:nvSpPr>
          <p:cNvPr id="266" name="Google Shape;266;p42"/>
          <p:cNvSpPr txBox="1"/>
          <p:nvPr>
            <p:ph type="title"/>
          </p:nvPr>
        </p:nvSpPr>
        <p:spPr>
          <a:xfrm>
            <a:off x="729450" y="0"/>
            <a:ext cx="7688700" cy="6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a:t>
            </a:r>
            <a:endParaRPr/>
          </a:p>
        </p:txBody>
      </p:sp>
      <p:sp>
        <p:nvSpPr>
          <p:cNvPr id="267" name="Google Shape;267;p42"/>
          <p:cNvSpPr txBox="1"/>
          <p:nvPr>
            <p:ph idx="1" type="body"/>
          </p:nvPr>
        </p:nvSpPr>
        <p:spPr>
          <a:xfrm>
            <a:off x="729450" y="620100"/>
            <a:ext cx="7688700" cy="343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292929"/>
                </a:solidFill>
                <a:highlight>
                  <a:srgbClr val="F2F2F2"/>
                </a:highlight>
                <a:latin typeface="Courier New"/>
                <a:ea typeface="Courier New"/>
                <a:cs typeface="Courier New"/>
                <a:sym typeface="Courier New"/>
              </a:rPr>
              <a:t>def </a:t>
            </a:r>
            <a:r>
              <a:rPr lang="en" sz="1200">
                <a:solidFill>
                  <a:srgbClr val="292929"/>
                </a:solidFill>
                <a:highlight>
                  <a:srgbClr val="F2F2F2"/>
                </a:highlight>
                <a:latin typeface="Courier New"/>
                <a:ea typeface="Courier New"/>
                <a:cs typeface="Courier New"/>
                <a:sym typeface="Courier New"/>
              </a:rPr>
              <a:t>mutation(population, num_parents_mating, mut_percent):</a:t>
            </a:r>
            <a:endParaRPr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0"/>
              </a:spcAft>
              <a:buNone/>
            </a:pPr>
            <a:r>
              <a:rPr i="1" lang="en" sz="1200">
                <a:solidFill>
                  <a:srgbClr val="292929"/>
                </a:solidFill>
                <a:highlight>
                  <a:srgbClr val="F2F2F2"/>
                </a:highlight>
                <a:latin typeface="Courier New"/>
                <a:ea typeface="Courier New"/>
                <a:cs typeface="Courier New"/>
                <a:sym typeface="Courier New"/>
              </a:rPr>
              <a:t>   </a:t>
            </a:r>
            <a:r>
              <a:rPr b="1" lang="en" sz="1200">
                <a:solidFill>
                  <a:srgbClr val="292929"/>
                </a:solidFill>
                <a:highlight>
                  <a:srgbClr val="F2F2F2"/>
                </a:highlight>
                <a:latin typeface="Courier New"/>
                <a:ea typeface="Courier New"/>
                <a:cs typeface="Courier New"/>
                <a:sym typeface="Courier New"/>
              </a:rPr>
              <a:t>for </a:t>
            </a:r>
            <a:r>
              <a:rPr lang="en" sz="1200">
                <a:solidFill>
                  <a:srgbClr val="292929"/>
                </a:solidFill>
                <a:highlight>
                  <a:srgbClr val="F2F2F2"/>
                </a:highlight>
                <a:latin typeface="Courier New"/>
                <a:ea typeface="Courier New"/>
                <a:cs typeface="Courier New"/>
                <a:sym typeface="Courier New"/>
              </a:rPr>
              <a:t>idx </a:t>
            </a:r>
            <a:r>
              <a:rPr b="1" lang="en" sz="1200">
                <a:solidFill>
                  <a:srgbClr val="292929"/>
                </a:solidFill>
                <a:highlight>
                  <a:srgbClr val="F2F2F2"/>
                </a:highlight>
                <a:latin typeface="Courier New"/>
                <a:ea typeface="Courier New"/>
                <a:cs typeface="Courier New"/>
                <a:sym typeface="Courier New"/>
              </a:rPr>
              <a:t>in </a:t>
            </a:r>
            <a:r>
              <a:rPr lang="en" sz="1200">
                <a:solidFill>
                  <a:srgbClr val="292929"/>
                </a:solidFill>
                <a:highlight>
                  <a:srgbClr val="F2F2F2"/>
                </a:highlight>
                <a:latin typeface="Courier New"/>
                <a:ea typeface="Courier New"/>
                <a:cs typeface="Courier New"/>
                <a:sym typeface="Courier New"/>
              </a:rPr>
              <a:t>range(num_parents_mating, population.shape[0]):</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 sz="1200">
                <a:solidFill>
                  <a:srgbClr val="292929"/>
                </a:solidFill>
                <a:highlight>
                  <a:srgbClr val="F2F2F2"/>
                </a:highlight>
                <a:latin typeface="Courier New"/>
                <a:ea typeface="Courier New"/>
                <a:cs typeface="Courier New"/>
                <a:sym typeface="Courier New"/>
              </a:rPr>
              <a:t>       </a:t>
            </a:r>
            <a:r>
              <a:rPr i="1" lang="en" sz="1200">
                <a:solidFill>
                  <a:srgbClr val="292929"/>
                </a:solidFill>
                <a:highlight>
                  <a:srgbClr val="F2F2F2"/>
                </a:highlight>
                <a:latin typeface="Courier New"/>
                <a:ea typeface="Courier New"/>
                <a:cs typeface="Courier New"/>
                <a:sym typeface="Courier New"/>
              </a:rPr>
              <a:t># A predefined percent of genes are selected randomly.</a:t>
            </a:r>
            <a:endParaRPr i="1"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i="1" lang="en" sz="1200">
                <a:solidFill>
                  <a:srgbClr val="292929"/>
                </a:solidFill>
                <a:highlight>
                  <a:srgbClr val="F2F2F2"/>
                </a:highlight>
                <a:latin typeface="Courier New"/>
                <a:ea typeface="Courier New"/>
                <a:cs typeface="Courier New"/>
                <a:sym typeface="Courier New"/>
              </a:rPr>
              <a:t>       </a:t>
            </a:r>
            <a:r>
              <a:rPr lang="en" sz="1200">
                <a:solidFill>
                  <a:srgbClr val="292929"/>
                </a:solidFill>
                <a:highlight>
                  <a:srgbClr val="F2F2F2"/>
                </a:highlight>
                <a:latin typeface="Courier New"/>
                <a:ea typeface="Courier New"/>
                <a:cs typeface="Courier New"/>
                <a:sym typeface="Courier New"/>
              </a:rPr>
              <a:t>rand_idx = numpy.uint32(numpy.random.random(size=numpy.uint32(mut_percent/100*population.shape[1]))*population.shape[1])</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 sz="1200">
                <a:solidFill>
                  <a:srgbClr val="292929"/>
                </a:solidFill>
                <a:highlight>
                  <a:srgbClr val="F2F2F2"/>
                </a:highlight>
                <a:latin typeface="Courier New"/>
                <a:ea typeface="Courier New"/>
                <a:cs typeface="Courier New"/>
                <a:sym typeface="Courier New"/>
              </a:rPr>
              <a:t>       </a:t>
            </a:r>
            <a:r>
              <a:rPr i="1" lang="en" sz="1200">
                <a:solidFill>
                  <a:srgbClr val="292929"/>
                </a:solidFill>
                <a:highlight>
                  <a:srgbClr val="F2F2F2"/>
                </a:highlight>
                <a:latin typeface="Courier New"/>
                <a:ea typeface="Courier New"/>
                <a:cs typeface="Courier New"/>
                <a:sym typeface="Courier New"/>
              </a:rPr>
              <a:t># Changing the values of the selected genes randomly.</a:t>
            </a:r>
            <a:endParaRPr i="1"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i="1" lang="en" sz="1200">
                <a:solidFill>
                  <a:srgbClr val="292929"/>
                </a:solidFill>
                <a:highlight>
                  <a:srgbClr val="F2F2F2"/>
                </a:highlight>
                <a:latin typeface="Courier New"/>
                <a:ea typeface="Courier New"/>
                <a:cs typeface="Courier New"/>
                <a:sym typeface="Courier New"/>
              </a:rPr>
              <a:t>       </a:t>
            </a:r>
            <a:r>
              <a:rPr lang="en" sz="1200">
                <a:solidFill>
                  <a:srgbClr val="292929"/>
                </a:solidFill>
                <a:highlight>
                  <a:srgbClr val="F2F2F2"/>
                </a:highlight>
                <a:latin typeface="Courier New"/>
                <a:ea typeface="Courier New"/>
                <a:cs typeface="Courier New"/>
                <a:sym typeface="Courier New"/>
              </a:rPr>
              <a:t>new_values = numpy.uint8(numpy.random.random(size=rand_idx.shape[0])*256)</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 sz="1200">
                <a:solidFill>
                  <a:srgbClr val="292929"/>
                </a:solidFill>
                <a:highlight>
                  <a:srgbClr val="F2F2F2"/>
                </a:highlight>
                <a:latin typeface="Courier New"/>
                <a:ea typeface="Courier New"/>
                <a:cs typeface="Courier New"/>
                <a:sym typeface="Courier New"/>
              </a:rPr>
              <a:t>       </a:t>
            </a:r>
            <a:r>
              <a:rPr i="1" lang="en" sz="1200">
                <a:solidFill>
                  <a:srgbClr val="292929"/>
                </a:solidFill>
                <a:highlight>
                  <a:srgbClr val="F2F2F2"/>
                </a:highlight>
                <a:latin typeface="Courier New"/>
                <a:ea typeface="Courier New"/>
                <a:cs typeface="Courier New"/>
                <a:sym typeface="Courier New"/>
              </a:rPr>
              <a:t># Updating population after mutation.</a:t>
            </a:r>
            <a:endParaRPr i="1" sz="1200">
              <a:solidFill>
                <a:srgbClr val="292929"/>
              </a:solidFill>
              <a:highlight>
                <a:srgbClr val="F2F2F2"/>
              </a:highlight>
              <a:latin typeface="Courier New"/>
              <a:ea typeface="Courier New"/>
              <a:cs typeface="Courier New"/>
              <a:sym typeface="Courier New"/>
            </a:endParaRPr>
          </a:p>
          <a:p>
            <a:pPr indent="0" lvl="0" marL="0" rtl="0" algn="l">
              <a:spcBef>
                <a:spcPts val="1600"/>
              </a:spcBef>
              <a:spcAft>
                <a:spcPts val="0"/>
              </a:spcAft>
              <a:buNone/>
            </a:pPr>
            <a:r>
              <a:rPr i="1" lang="en" sz="1200">
                <a:solidFill>
                  <a:srgbClr val="292929"/>
                </a:solidFill>
                <a:highlight>
                  <a:srgbClr val="F2F2F2"/>
                </a:highlight>
                <a:latin typeface="Courier New"/>
                <a:ea typeface="Courier New"/>
                <a:cs typeface="Courier New"/>
                <a:sym typeface="Courier New"/>
              </a:rPr>
              <a:t>       </a:t>
            </a:r>
            <a:r>
              <a:rPr lang="en" sz="1200">
                <a:solidFill>
                  <a:srgbClr val="292929"/>
                </a:solidFill>
                <a:highlight>
                  <a:srgbClr val="F2F2F2"/>
                </a:highlight>
                <a:latin typeface="Courier New"/>
                <a:ea typeface="Courier New"/>
                <a:cs typeface="Courier New"/>
                <a:sym typeface="Courier New"/>
              </a:rPr>
              <a:t>population[idx, rand_idx] = new_values</a:t>
            </a:r>
            <a:endParaRPr sz="1100">
              <a:solidFill>
                <a:srgbClr val="000000"/>
              </a:solidFill>
              <a:latin typeface="Arial"/>
              <a:ea typeface="Arial"/>
              <a:cs typeface="Arial"/>
              <a:sym typeface="Arial"/>
            </a:endParaRPr>
          </a:p>
          <a:p>
            <a:pPr indent="0" lvl="0" marL="0" rtl="0" algn="l">
              <a:spcBef>
                <a:spcPts val="1600"/>
              </a:spcBef>
              <a:spcAft>
                <a:spcPts val="1600"/>
              </a:spcAft>
              <a:buNone/>
            </a:pPr>
            <a:r>
              <a:rPr lang="en" sz="1200">
                <a:solidFill>
                  <a:srgbClr val="292929"/>
                </a:solidFill>
                <a:highlight>
                  <a:srgbClr val="F2F2F2"/>
                </a:highlight>
                <a:latin typeface="Courier New"/>
                <a:ea typeface="Courier New"/>
                <a:cs typeface="Courier New"/>
                <a:sym typeface="Courier New"/>
              </a:rPr>
              <a:t>   </a:t>
            </a:r>
            <a:r>
              <a:rPr b="1" lang="en" sz="1200">
                <a:solidFill>
                  <a:srgbClr val="292929"/>
                </a:solidFill>
                <a:highlight>
                  <a:srgbClr val="F2F2F2"/>
                </a:highlight>
                <a:latin typeface="Courier New"/>
                <a:ea typeface="Courier New"/>
                <a:cs typeface="Courier New"/>
                <a:sym typeface="Courier New"/>
              </a:rPr>
              <a:t>return </a:t>
            </a:r>
            <a:r>
              <a:rPr lang="en" sz="1200">
                <a:solidFill>
                  <a:srgbClr val="292929"/>
                </a:solidFill>
                <a:highlight>
                  <a:srgbClr val="F2F2F2"/>
                </a:highlight>
                <a:latin typeface="Courier New"/>
                <a:ea typeface="Courier New"/>
                <a:cs typeface="Courier New"/>
                <a:sym typeface="Courier New"/>
              </a:rPr>
              <a:t>population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3"/>
          <p:cNvSpPr txBox="1"/>
          <p:nvPr>
            <p:ph type="title"/>
          </p:nvPr>
        </p:nvSpPr>
        <p:spPr>
          <a:xfrm>
            <a:off x="729450" y="0"/>
            <a:ext cx="7688700" cy="53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Results before fine tuning parameters</a:t>
            </a:r>
            <a:endParaRPr u="sng"/>
          </a:p>
        </p:txBody>
      </p:sp>
      <p:pic>
        <p:nvPicPr>
          <p:cNvPr id="273" name="Google Shape;273;p43"/>
          <p:cNvPicPr preferRelativeResize="0"/>
          <p:nvPr/>
        </p:nvPicPr>
        <p:blipFill rotWithShape="1">
          <a:blip r:embed="rId3">
            <a:alphaModFix/>
          </a:blip>
          <a:srcRect b="21653" l="4268" r="62331" t="32363"/>
          <a:stretch/>
        </p:blipFill>
        <p:spPr>
          <a:xfrm>
            <a:off x="447750" y="539600"/>
            <a:ext cx="6460402" cy="4512075"/>
          </a:xfrm>
          <a:prstGeom prst="rect">
            <a:avLst/>
          </a:prstGeom>
          <a:noFill/>
          <a:ln>
            <a:noFill/>
          </a:ln>
        </p:spPr>
      </p:pic>
      <p:pic>
        <p:nvPicPr>
          <p:cNvPr id="274" name="Google Shape;274;p43"/>
          <p:cNvPicPr preferRelativeResize="0"/>
          <p:nvPr/>
        </p:nvPicPr>
        <p:blipFill>
          <a:blip r:embed="rId4">
            <a:alphaModFix/>
          </a:blip>
          <a:stretch>
            <a:fillRect/>
          </a:stretch>
        </p:blipFill>
        <p:spPr>
          <a:xfrm>
            <a:off x="7445497" y="79575"/>
            <a:ext cx="1650025" cy="158517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4"/>
          <p:cNvSpPr txBox="1"/>
          <p:nvPr>
            <p:ph type="title"/>
          </p:nvPr>
        </p:nvSpPr>
        <p:spPr>
          <a:xfrm>
            <a:off x="96500" y="80375"/>
            <a:ext cx="8321700" cy="7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Increased Quality after fine </a:t>
            </a:r>
            <a:r>
              <a:rPr lang="en" u="sng"/>
              <a:t>tuning parameters</a:t>
            </a:r>
            <a:r>
              <a:rPr lang="en" u="sng"/>
              <a:t> </a:t>
            </a:r>
            <a:endParaRPr u="sng"/>
          </a:p>
        </p:txBody>
      </p:sp>
      <p:sp>
        <p:nvSpPr>
          <p:cNvPr id="280" name="Google Shape;280;p4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81" name="Google Shape;281;p44"/>
          <p:cNvPicPr preferRelativeResize="0"/>
          <p:nvPr/>
        </p:nvPicPr>
        <p:blipFill rotWithShape="1">
          <a:blip r:embed="rId3">
            <a:alphaModFix/>
          </a:blip>
          <a:srcRect b="53349" l="0" r="0" t="0"/>
          <a:stretch/>
        </p:blipFill>
        <p:spPr>
          <a:xfrm>
            <a:off x="96500" y="1499644"/>
            <a:ext cx="9144000" cy="3322381"/>
          </a:xfrm>
          <a:prstGeom prst="rect">
            <a:avLst/>
          </a:prstGeom>
          <a:noFill/>
          <a:ln>
            <a:noFill/>
          </a:ln>
          <a:effectLst>
            <a:outerShdw blurRad="57150" rotWithShape="0" algn="bl" dir="5400000" dist="19050">
              <a:srgbClr val="000000">
                <a:alpha val="49000"/>
              </a:srgbClr>
            </a:outerShdw>
          </a:effectLst>
        </p:spPr>
      </p:pic>
      <p:pic>
        <p:nvPicPr>
          <p:cNvPr id="282" name="Google Shape;282;p44"/>
          <p:cNvPicPr preferRelativeResize="0"/>
          <p:nvPr/>
        </p:nvPicPr>
        <p:blipFill>
          <a:blip r:embed="rId4">
            <a:alphaModFix/>
          </a:blip>
          <a:stretch>
            <a:fillRect/>
          </a:stretch>
        </p:blipFill>
        <p:spPr>
          <a:xfrm>
            <a:off x="7611924" y="250850"/>
            <a:ext cx="1299900" cy="12488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9999"/>
        </a:solidFill>
      </p:bgPr>
    </p:bg>
    <p:spTree>
      <p:nvGrpSpPr>
        <p:cNvPr id="286" name="Shape 286"/>
        <p:cNvGrpSpPr/>
        <p:nvPr/>
      </p:nvGrpSpPr>
      <p:grpSpPr>
        <a:xfrm>
          <a:off x="0" y="0"/>
          <a:ext cx="0" cy="0"/>
          <a:chOff x="0" y="0"/>
          <a:chExt cx="0" cy="0"/>
        </a:xfrm>
      </p:grpSpPr>
      <p:sp>
        <p:nvSpPr>
          <p:cNvPr id="287" name="Google Shape;287;p4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Conclusions</a:t>
            </a:r>
            <a:endParaRPr u="sng"/>
          </a:p>
        </p:txBody>
      </p:sp>
      <p:sp>
        <p:nvSpPr>
          <p:cNvPr id="288" name="Google Shape;288;p4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solidFill>
                  <a:srgbClr val="000000"/>
                </a:solidFill>
                <a:highlight>
                  <a:srgbClr val="FFFFFF"/>
                </a:highlight>
                <a:latin typeface="Raleway"/>
                <a:ea typeface="Raleway"/>
                <a:cs typeface="Raleway"/>
                <a:sym typeface="Raleway"/>
              </a:rPr>
              <a:t>In this work, we have experimented with two models such as Conventional Neural Networks and Triplet Neural Network. for the text query of images. We did this in order to compare the performance of traditional neural networks and an improvised one. Traditional neural net takes in text queries passed after minimal preprocessing and resultant images are generated. In order to improve the image quality and validation of image search we have used fuzzy and triple neural nets. We have used a fuzzy algorithm for the image enhancement process. We have used a Genetic algorithm for producing a set of child images from a target image and fine tuned the parameters for enhanced results.</a:t>
            </a:r>
            <a:endParaRPr sz="1200">
              <a:highlight>
                <a:srgbClr val="FFFFFF"/>
              </a:highlight>
              <a:latin typeface="Raleway"/>
              <a:ea typeface="Raleway"/>
              <a:cs typeface="Raleway"/>
              <a:sym typeface="Raleway"/>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00FF"/>
        </a:solidFill>
      </p:bgPr>
    </p:bg>
    <p:spTree>
      <p:nvGrpSpPr>
        <p:cNvPr id="292" name="Shape 292"/>
        <p:cNvGrpSpPr/>
        <p:nvPr/>
      </p:nvGrpSpPr>
      <p:grpSpPr>
        <a:xfrm>
          <a:off x="0" y="0"/>
          <a:ext cx="0" cy="0"/>
          <a:chOff x="0" y="0"/>
          <a:chExt cx="0" cy="0"/>
        </a:xfrm>
      </p:grpSpPr>
      <p:pic>
        <p:nvPicPr>
          <p:cNvPr id="293" name="Google Shape;293;p46"/>
          <p:cNvPicPr preferRelativeResize="0"/>
          <p:nvPr/>
        </p:nvPicPr>
        <p:blipFill>
          <a:blip r:embed="rId3">
            <a:alphaModFix/>
          </a:blip>
          <a:stretch>
            <a:fillRect/>
          </a:stretch>
        </p:blipFill>
        <p:spPr>
          <a:xfrm>
            <a:off x="2069800" y="1090675"/>
            <a:ext cx="4635350" cy="3073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 for text query</a:t>
            </a:r>
            <a:endParaRPr/>
          </a:p>
        </p:txBody>
      </p:sp>
      <p:sp>
        <p:nvSpPr>
          <p:cNvPr id="105" name="Google Shape;105;p1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350">
                <a:solidFill>
                  <a:srgbClr val="2E2E2E"/>
                </a:solidFill>
                <a:latin typeface="Georgia"/>
                <a:ea typeface="Georgia"/>
                <a:cs typeface="Georgia"/>
                <a:sym typeface="Georgia"/>
              </a:rPr>
              <a:t>Database technologies for pictorial applications were discussed for the first time in that era and the researchers got attraction for this domain since then. Former image retrieval techniques were not that intelligent and sophisticated and they were not able to search for images based on its visual features instead those techniques were based on text-based metadata of images. All images stored in the database were first tagged with the metadata and then images were searched based on the image metadata. Text-based image retrieval methods were used for conventional database applications. They were used with lot of business applications and purposes but increasing usage and volume of digital images created performance and accuracy issues for text-based image retrieval methods. New methods proposed for image retrieval considered color, texture, and shapes of objects in an image.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8761D"/>
        </a:solidFill>
      </p:bgPr>
    </p:bg>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Applications</a:t>
            </a:r>
            <a:endParaRPr/>
          </a:p>
        </p:txBody>
      </p:sp>
      <p:sp>
        <p:nvSpPr>
          <p:cNvPr id="111" name="Google Shape;111;p17"/>
          <p:cNvSpPr txBox="1"/>
          <p:nvPr>
            <p:ph idx="1" type="body"/>
          </p:nvPr>
        </p:nvSpPr>
        <p:spPr>
          <a:xfrm>
            <a:off x="729450" y="2078875"/>
            <a:ext cx="38424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highlight>
                  <a:srgbClr val="FFFFFF"/>
                </a:highlight>
              </a:rPr>
              <a:t>Content based Image searching techniques used in Google.</a:t>
            </a:r>
            <a:endParaRPr sz="1800">
              <a:solidFill>
                <a:srgbClr val="000000"/>
              </a:solidFill>
              <a:highlight>
                <a:srgbClr val="FFFFFF"/>
              </a:highlight>
            </a:endParaRPr>
          </a:p>
          <a:p>
            <a:pPr indent="-342900" lvl="0" marL="457200" rtl="0" algn="l">
              <a:spcBef>
                <a:spcPts val="0"/>
              </a:spcBef>
              <a:spcAft>
                <a:spcPts val="0"/>
              </a:spcAft>
              <a:buClr>
                <a:srgbClr val="000000"/>
              </a:buClr>
              <a:buSzPts val="1800"/>
              <a:buChar char="●"/>
            </a:pPr>
            <a:r>
              <a:rPr lang="en" sz="1800">
                <a:solidFill>
                  <a:srgbClr val="000000"/>
                </a:solidFill>
                <a:highlight>
                  <a:srgbClr val="FFFFFF"/>
                </a:highlight>
              </a:rPr>
              <a:t>E-commerce sites for fashion</a:t>
            </a:r>
            <a:endParaRPr sz="1800">
              <a:solidFill>
                <a:srgbClr val="000000"/>
              </a:solidFill>
              <a:highlight>
                <a:srgbClr val="FFFFFF"/>
              </a:highlight>
            </a:endParaRPr>
          </a:p>
          <a:p>
            <a:pPr indent="-342900" lvl="0" marL="457200" rtl="0" algn="l">
              <a:spcBef>
                <a:spcPts val="0"/>
              </a:spcBef>
              <a:spcAft>
                <a:spcPts val="0"/>
              </a:spcAft>
              <a:buClr>
                <a:srgbClr val="000000"/>
              </a:buClr>
              <a:buSzPts val="1800"/>
              <a:buChar char="●"/>
            </a:pPr>
            <a:r>
              <a:rPr lang="en" sz="1800">
                <a:solidFill>
                  <a:srgbClr val="000000"/>
                </a:solidFill>
                <a:highlight>
                  <a:srgbClr val="FFFFFF"/>
                </a:highlight>
              </a:rPr>
              <a:t>Querying images from large databases.</a:t>
            </a:r>
            <a:endParaRPr sz="1800">
              <a:solidFill>
                <a:srgbClr val="000000"/>
              </a:solidFill>
              <a:highlight>
                <a:srgbClr val="FFFFFF"/>
              </a:highlight>
            </a:endParaRPr>
          </a:p>
          <a:p>
            <a:pPr indent="0" lvl="0" marL="457200" rtl="0" algn="l">
              <a:spcBef>
                <a:spcPts val="1600"/>
              </a:spcBef>
              <a:spcAft>
                <a:spcPts val="1600"/>
              </a:spcAft>
              <a:buNone/>
            </a:pPr>
            <a:r>
              <a:t/>
            </a:r>
            <a:endParaRPr sz="1800">
              <a:solidFill>
                <a:srgbClr val="000000"/>
              </a:solidFill>
            </a:endParaRPr>
          </a:p>
        </p:txBody>
      </p:sp>
      <p:pic>
        <p:nvPicPr>
          <p:cNvPr id="112" name="Google Shape;112;p17"/>
          <p:cNvPicPr preferRelativeResize="0"/>
          <p:nvPr/>
        </p:nvPicPr>
        <p:blipFill>
          <a:blip r:embed="rId3">
            <a:alphaModFix/>
          </a:blip>
          <a:stretch>
            <a:fillRect/>
          </a:stretch>
        </p:blipFill>
        <p:spPr>
          <a:xfrm>
            <a:off x="5122425" y="2006250"/>
            <a:ext cx="3752850" cy="2145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9138"/>
        </a:solidFill>
      </p:bgPr>
    </p:bg>
    <p:spTree>
      <p:nvGrpSpPr>
        <p:cNvPr id="116" name="Shape 116"/>
        <p:cNvGrpSpPr/>
        <p:nvPr/>
      </p:nvGrpSpPr>
      <p:grpSpPr>
        <a:xfrm>
          <a:off x="0" y="0"/>
          <a:ext cx="0" cy="0"/>
          <a:chOff x="0" y="0"/>
          <a:chExt cx="0" cy="0"/>
        </a:xfrm>
      </p:grpSpPr>
      <p:sp>
        <p:nvSpPr>
          <p:cNvPr id="117" name="Google Shape;117;p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 Description</a:t>
            </a:r>
            <a:endParaRPr/>
          </a:p>
        </p:txBody>
      </p:sp>
      <p:sp>
        <p:nvSpPr>
          <p:cNvPr id="118" name="Google Shape;118;p18"/>
          <p:cNvSpPr txBox="1"/>
          <p:nvPr>
            <p:ph idx="1" type="body"/>
          </p:nvPr>
        </p:nvSpPr>
        <p:spPr>
          <a:xfrm>
            <a:off x="729450" y="2078875"/>
            <a:ext cx="3620700" cy="2261100"/>
          </a:xfrm>
          <a:prstGeom prst="rect">
            <a:avLst/>
          </a:prstGeom>
        </p:spPr>
        <p:txBody>
          <a:bodyPr anchorCtr="0" anchor="t" bIns="91425" lIns="91425" spcFirstLastPara="1" rIns="91425" wrap="square" tIns="91425">
            <a:noAutofit/>
          </a:bodyPr>
          <a:lstStyle/>
          <a:p>
            <a:pPr indent="-323850" lvl="1" marL="914400" marR="279400" rtl="0" algn="l">
              <a:lnSpc>
                <a:spcPct val="142857"/>
              </a:lnSpc>
              <a:spcBef>
                <a:spcPts val="0"/>
              </a:spcBef>
              <a:spcAft>
                <a:spcPts val="0"/>
              </a:spcAft>
              <a:buClr>
                <a:srgbClr val="000000"/>
              </a:buClr>
              <a:buSzPts val="1500"/>
              <a:buFont typeface="Nunito"/>
              <a:buChar char="○"/>
            </a:pPr>
            <a:r>
              <a:rPr b="1" lang="en" sz="1500">
                <a:solidFill>
                  <a:srgbClr val="000000"/>
                </a:solidFill>
                <a:highlight>
                  <a:srgbClr val="FFFFFF"/>
                </a:highlight>
                <a:latin typeface="Nunito"/>
                <a:ea typeface="Nunito"/>
                <a:cs typeface="Nunito"/>
                <a:sym typeface="Nunito"/>
              </a:rPr>
              <a:t>The dataset consists of google images of around 50 animals.</a:t>
            </a:r>
            <a:endParaRPr b="1" sz="1500">
              <a:solidFill>
                <a:srgbClr val="000000"/>
              </a:solidFill>
              <a:highlight>
                <a:srgbClr val="FFFFFF"/>
              </a:highlight>
              <a:latin typeface="Nunito"/>
              <a:ea typeface="Nunito"/>
              <a:cs typeface="Nunito"/>
              <a:sym typeface="Nunito"/>
            </a:endParaRPr>
          </a:p>
          <a:p>
            <a:pPr indent="-323850" lvl="1" marL="914400" marR="279400" rtl="0" algn="l">
              <a:lnSpc>
                <a:spcPct val="142857"/>
              </a:lnSpc>
              <a:spcBef>
                <a:spcPts val="0"/>
              </a:spcBef>
              <a:spcAft>
                <a:spcPts val="0"/>
              </a:spcAft>
              <a:buClr>
                <a:srgbClr val="000000"/>
              </a:buClr>
              <a:buSzPts val="1500"/>
              <a:buFont typeface="Nunito"/>
              <a:buChar char="○"/>
            </a:pPr>
            <a:r>
              <a:rPr b="1" lang="en" sz="1500">
                <a:solidFill>
                  <a:srgbClr val="000000"/>
                </a:solidFill>
                <a:highlight>
                  <a:srgbClr val="FFFFFF"/>
                </a:highlight>
                <a:latin typeface="Nunito"/>
                <a:ea typeface="Nunito"/>
                <a:cs typeface="Nunito"/>
                <a:sym typeface="Nunito"/>
              </a:rPr>
              <a:t>Each animal set contains roughly 500 images.</a:t>
            </a:r>
            <a:endParaRPr b="1" sz="1500">
              <a:solidFill>
                <a:srgbClr val="000000"/>
              </a:solidFill>
              <a:highlight>
                <a:srgbClr val="FFFFFF"/>
              </a:highlight>
              <a:latin typeface="Nunito"/>
              <a:ea typeface="Nunito"/>
              <a:cs typeface="Nunito"/>
              <a:sym typeface="Nunito"/>
            </a:endParaRPr>
          </a:p>
          <a:p>
            <a:pPr indent="-323850" lvl="1" marL="914400" marR="279400" rtl="0" algn="l">
              <a:lnSpc>
                <a:spcPct val="142857"/>
              </a:lnSpc>
              <a:spcBef>
                <a:spcPts val="0"/>
              </a:spcBef>
              <a:spcAft>
                <a:spcPts val="0"/>
              </a:spcAft>
              <a:buClr>
                <a:srgbClr val="000000"/>
              </a:buClr>
              <a:buSzPts val="1500"/>
              <a:buFont typeface="Nunito"/>
              <a:buChar char="○"/>
            </a:pPr>
            <a:r>
              <a:rPr b="1" lang="en" sz="1500">
                <a:solidFill>
                  <a:srgbClr val="000000"/>
                </a:solidFill>
                <a:highlight>
                  <a:srgbClr val="FFFFFF"/>
                </a:highlight>
                <a:latin typeface="Nunito"/>
                <a:ea typeface="Nunito"/>
                <a:cs typeface="Nunito"/>
                <a:sym typeface="Nunito"/>
              </a:rPr>
              <a:t>Data captured are the image, title, and caption for the image.</a:t>
            </a:r>
            <a:endParaRPr b="1" sz="1500">
              <a:solidFill>
                <a:srgbClr val="000000"/>
              </a:solidFill>
              <a:highlight>
                <a:srgbClr val="FFFFFF"/>
              </a:highlight>
              <a:latin typeface="Nunito"/>
              <a:ea typeface="Nunito"/>
              <a:cs typeface="Nunito"/>
              <a:sym typeface="Nunito"/>
            </a:endParaRPr>
          </a:p>
          <a:p>
            <a:pPr indent="0" lvl="0" marL="914400" rtl="0" algn="l">
              <a:spcBef>
                <a:spcPts val="0"/>
              </a:spcBef>
              <a:spcAft>
                <a:spcPts val="1600"/>
              </a:spcAft>
              <a:buNone/>
            </a:pPr>
            <a:r>
              <a:t/>
            </a:r>
            <a:endParaRPr b="1" sz="1500">
              <a:solidFill>
                <a:srgbClr val="000000"/>
              </a:solidFill>
              <a:latin typeface="Nunito"/>
              <a:ea typeface="Nunito"/>
              <a:cs typeface="Nunito"/>
              <a:sym typeface="Nunito"/>
            </a:endParaRPr>
          </a:p>
        </p:txBody>
      </p:sp>
      <p:pic>
        <p:nvPicPr>
          <p:cNvPr id="119" name="Google Shape;119;p18"/>
          <p:cNvPicPr preferRelativeResize="0"/>
          <p:nvPr/>
        </p:nvPicPr>
        <p:blipFill>
          <a:blip r:embed="rId3">
            <a:alphaModFix/>
          </a:blip>
          <a:stretch>
            <a:fillRect/>
          </a:stretch>
        </p:blipFill>
        <p:spPr>
          <a:xfrm>
            <a:off x="4026650" y="1451200"/>
            <a:ext cx="5045751" cy="3381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D9EEB"/>
        </a:solidFill>
      </p:bgPr>
    </p:bg>
    <p:spTree>
      <p:nvGrpSpPr>
        <p:cNvPr id="123" name="Shape 123"/>
        <p:cNvGrpSpPr/>
        <p:nvPr/>
      </p:nvGrpSpPr>
      <p:grpSpPr>
        <a:xfrm>
          <a:off x="0" y="0"/>
          <a:ext cx="0" cy="0"/>
          <a:chOff x="0" y="0"/>
          <a:chExt cx="0" cy="0"/>
        </a:xfrm>
      </p:grpSpPr>
      <p:sp>
        <p:nvSpPr>
          <p:cNvPr id="124" name="Google Shape;124;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Tools Identification</a:t>
            </a:r>
            <a:endParaRPr/>
          </a:p>
        </p:txBody>
      </p:sp>
      <p:sp>
        <p:nvSpPr>
          <p:cNvPr id="125" name="Google Shape;125;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Char char="●"/>
            </a:pPr>
            <a:r>
              <a:rPr lang="en" sz="1600">
                <a:solidFill>
                  <a:srgbClr val="000000"/>
                </a:solidFill>
                <a:highlight>
                  <a:srgbClr val="FFFFFF"/>
                </a:highlight>
              </a:rPr>
              <a:t>Google Colab</a:t>
            </a:r>
            <a:endParaRPr sz="1600">
              <a:solidFill>
                <a:srgbClr val="000000"/>
              </a:solidFill>
              <a:highlight>
                <a:srgbClr val="FFFFFF"/>
              </a:highlight>
            </a:endParaRPr>
          </a:p>
          <a:p>
            <a:pPr indent="-330200" lvl="0" marL="457200" rtl="0" algn="l">
              <a:spcBef>
                <a:spcPts val="0"/>
              </a:spcBef>
              <a:spcAft>
                <a:spcPts val="0"/>
              </a:spcAft>
              <a:buClr>
                <a:srgbClr val="000000"/>
              </a:buClr>
              <a:buSzPts val="1600"/>
              <a:buChar char="●"/>
            </a:pPr>
            <a:r>
              <a:rPr lang="en" sz="1600">
                <a:solidFill>
                  <a:srgbClr val="000000"/>
                </a:solidFill>
                <a:highlight>
                  <a:srgbClr val="FFFFFF"/>
                </a:highlight>
              </a:rPr>
              <a:t>Packages used: Keras,PIL,Image,Sklearn,Numpy,Pandas,Tensorflow</a:t>
            </a:r>
            <a:endParaRPr sz="1600">
              <a:solidFill>
                <a:srgbClr val="000000"/>
              </a:solidFill>
              <a:highlight>
                <a:srgbClr val="FFFFFF"/>
              </a:highlight>
            </a:endParaRPr>
          </a:p>
          <a:p>
            <a:pPr indent="-330200" lvl="0" marL="457200" rtl="0" algn="l">
              <a:spcBef>
                <a:spcPts val="0"/>
              </a:spcBef>
              <a:spcAft>
                <a:spcPts val="0"/>
              </a:spcAft>
              <a:buClr>
                <a:srgbClr val="000000"/>
              </a:buClr>
              <a:buSzPts val="1600"/>
              <a:buChar char="●"/>
            </a:pPr>
            <a:r>
              <a:rPr lang="en" sz="1600">
                <a:solidFill>
                  <a:srgbClr val="000000"/>
                </a:solidFill>
                <a:highlight>
                  <a:srgbClr val="FFFFFF"/>
                </a:highlight>
              </a:rPr>
              <a:t>Model used:VGG16</a:t>
            </a:r>
            <a:endParaRPr sz="1600">
              <a:solidFill>
                <a:srgbClr val="000000"/>
              </a:solidFill>
              <a:highlight>
                <a:srgbClr val="FFFFFF"/>
              </a:highlight>
            </a:endParaRPr>
          </a:p>
          <a:p>
            <a:pPr indent="-330200" lvl="0" marL="457200" rtl="0" algn="l">
              <a:spcBef>
                <a:spcPts val="0"/>
              </a:spcBef>
              <a:spcAft>
                <a:spcPts val="0"/>
              </a:spcAft>
              <a:buClr>
                <a:srgbClr val="000000"/>
              </a:buClr>
              <a:buSzPts val="1600"/>
              <a:buChar char="●"/>
            </a:pPr>
            <a:r>
              <a:rPr lang="en" sz="1600">
                <a:solidFill>
                  <a:srgbClr val="000000"/>
                </a:solidFill>
                <a:highlight>
                  <a:srgbClr val="FFFFFF"/>
                </a:highlight>
              </a:rPr>
              <a:t>Activation function used: LeakyRelu,SoftMax, Relu</a:t>
            </a:r>
            <a:endParaRPr sz="1600">
              <a:solidFill>
                <a:srgbClr val="000000"/>
              </a:solidFill>
              <a:highlight>
                <a:srgbClr val="FFFFFF"/>
              </a:highlight>
            </a:endParaRPr>
          </a:p>
          <a:p>
            <a:pPr indent="-330200" lvl="0" marL="457200" rtl="0" algn="l">
              <a:spcBef>
                <a:spcPts val="0"/>
              </a:spcBef>
              <a:spcAft>
                <a:spcPts val="0"/>
              </a:spcAft>
              <a:buClr>
                <a:srgbClr val="000000"/>
              </a:buClr>
              <a:buSzPts val="1600"/>
              <a:buChar char="●"/>
            </a:pPr>
            <a:r>
              <a:rPr lang="en" sz="1600">
                <a:solidFill>
                  <a:srgbClr val="000000"/>
                </a:solidFill>
                <a:highlight>
                  <a:srgbClr val="FFFFFF"/>
                </a:highlight>
              </a:rPr>
              <a:t>Language: Python 3</a:t>
            </a:r>
            <a:endParaRPr sz="1600">
              <a:solidFill>
                <a:srgbClr val="000000"/>
              </a:solidFill>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Identifying Neural Network </a:t>
            </a:r>
            <a:endParaRPr/>
          </a:p>
        </p:txBody>
      </p:sp>
      <p:sp>
        <p:nvSpPr>
          <p:cNvPr id="131" name="Google Shape;131;p2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marR="304800" rtl="0" algn="l">
              <a:lnSpc>
                <a:spcPct val="100000"/>
              </a:lnSpc>
              <a:spcBef>
                <a:spcPts val="1200"/>
              </a:spcBef>
              <a:spcAft>
                <a:spcPts val="0"/>
              </a:spcAft>
              <a:buNone/>
            </a:pPr>
            <a:r>
              <a:rPr b="1" lang="en" sz="1950">
                <a:solidFill>
                  <a:srgbClr val="000000"/>
                </a:solidFill>
                <a:highlight>
                  <a:srgbClr val="FFFFFF"/>
                </a:highlight>
                <a:latin typeface="Arial"/>
                <a:ea typeface="Arial"/>
                <a:cs typeface="Arial"/>
                <a:sym typeface="Arial"/>
              </a:rPr>
              <a:t>Building the model</a:t>
            </a:r>
            <a:endParaRPr b="1" sz="1950">
              <a:solidFill>
                <a:srgbClr val="000000"/>
              </a:solidFill>
              <a:highlight>
                <a:srgbClr val="FFFFFF"/>
              </a:highlight>
              <a:latin typeface="Arial"/>
              <a:ea typeface="Arial"/>
              <a:cs typeface="Arial"/>
              <a:sym typeface="Arial"/>
            </a:endParaRPr>
          </a:p>
          <a:p>
            <a:pPr indent="0" lvl="0" marL="101600" marR="114300" rtl="0" algn="l">
              <a:spcBef>
                <a:spcPts val="0"/>
              </a:spcBef>
              <a:spcAft>
                <a:spcPts val="0"/>
              </a:spcAft>
              <a:buNone/>
            </a:pPr>
            <a:r>
              <a:rPr lang="en" sz="1050">
                <a:solidFill>
                  <a:srgbClr val="000000"/>
                </a:solidFill>
                <a:highlight>
                  <a:srgbClr val="FFFFFF"/>
                </a:highlight>
                <a:latin typeface="Arial"/>
                <a:ea typeface="Arial"/>
                <a:cs typeface="Arial"/>
                <a:sym typeface="Arial"/>
              </a:rPr>
              <a:t>The model consists of two parts</a:t>
            </a:r>
            <a:endParaRPr sz="1050">
              <a:solidFill>
                <a:srgbClr val="000000"/>
              </a:solidFill>
              <a:highlight>
                <a:srgbClr val="FFFFFF"/>
              </a:highlight>
              <a:latin typeface="Arial"/>
              <a:ea typeface="Arial"/>
              <a:cs typeface="Arial"/>
              <a:sym typeface="Arial"/>
            </a:endParaRPr>
          </a:p>
          <a:p>
            <a:pPr indent="0" lvl="0" marL="101600" marR="114300" rtl="0" algn="l">
              <a:spcBef>
                <a:spcPts val="800"/>
              </a:spcBef>
              <a:spcAft>
                <a:spcPts val="0"/>
              </a:spcAft>
              <a:buNone/>
            </a:pPr>
            <a:r>
              <a:rPr lang="en" sz="1050">
                <a:solidFill>
                  <a:srgbClr val="000000"/>
                </a:solidFill>
                <a:highlight>
                  <a:srgbClr val="FFFFFF"/>
                </a:highlight>
                <a:latin typeface="Arial"/>
                <a:ea typeface="Arial"/>
                <a:cs typeface="Arial"/>
                <a:sym typeface="Arial"/>
              </a:rPr>
              <a:t>Text model</a:t>
            </a:r>
            <a:endParaRPr sz="1050">
              <a:solidFill>
                <a:srgbClr val="000000"/>
              </a:solidFill>
              <a:highlight>
                <a:srgbClr val="FFFFFF"/>
              </a:highlight>
              <a:latin typeface="Arial"/>
              <a:ea typeface="Arial"/>
              <a:cs typeface="Arial"/>
              <a:sym typeface="Arial"/>
            </a:endParaRPr>
          </a:p>
          <a:p>
            <a:pPr indent="0" lvl="0" marL="101600" marR="114300" rtl="0" algn="l">
              <a:spcBef>
                <a:spcPts val="800"/>
              </a:spcBef>
              <a:spcAft>
                <a:spcPts val="0"/>
              </a:spcAft>
              <a:buNone/>
            </a:pPr>
            <a:r>
              <a:rPr lang="en" sz="1050">
                <a:solidFill>
                  <a:srgbClr val="000000"/>
                </a:solidFill>
                <a:highlight>
                  <a:srgbClr val="FFFFFF"/>
                </a:highlight>
                <a:latin typeface="Arial"/>
                <a:ea typeface="Arial"/>
                <a:cs typeface="Arial"/>
                <a:sym typeface="Arial"/>
              </a:rPr>
              <a:t>Image model</a:t>
            </a:r>
            <a:endParaRPr sz="1050">
              <a:solidFill>
                <a:srgbClr val="000000"/>
              </a:solidFill>
              <a:highlight>
                <a:srgbClr val="FFFFFF"/>
              </a:highlight>
              <a:latin typeface="Arial"/>
              <a:ea typeface="Arial"/>
              <a:cs typeface="Arial"/>
              <a:sym typeface="Arial"/>
            </a:endParaRPr>
          </a:p>
          <a:p>
            <a:pPr indent="0" lvl="0" marL="101600" marR="114300" rtl="0" algn="l">
              <a:spcBef>
                <a:spcPts val="800"/>
              </a:spcBef>
              <a:spcAft>
                <a:spcPts val="0"/>
              </a:spcAft>
              <a:buNone/>
            </a:pPr>
            <a:r>
              <a:rPr lang="en" sz="1050">
                <a:solidFill>
                  <a:srgbClr val="000000"/>
                </a:solidFill>
                <a:highlight>
                  <a:srgbClr val="FFFFFF"/>
                </a:highlight>
                <a:latin typeface="Arial"/>
                <a:ea typeface="Arial"/>
                <a:cs typeface="Arial"/>
                <a:sym typeface="Arial"/>
              </a:rPr>
              <a:t>Our objective is to train these two models jointly such that they will share the same vector space.Final parameters in the overall model : optimizer='adam',  loss='binary_crossentropy'</a:t>
            </a:r>
            <a:endParaRPr sz="1050">
              <a:solidFill>
                <a:srgbClr val="000000"/>
              </a:solidFill>
              <a:highlight>
                <a:srgbClr val="FFFFFF"/>
              </a:highlight>
              <a:latin typeface="Arial"/>
              <a:ea typeface="Arial"/>
              <a:cs typeface="Arial"/>
              <a:sym typeface="Arial"/>
            </a:endParaRPr>
          </a:p>
          <a:p>
            <a:pPr indent="0" lvl="0" marL="101600" marR="114300" rtl="0" algn="l">
              <a:spcBef>
                <a:spcPts val="800"/>
              </a:spcBef>
              <a:spcAft>
                <a:spcPts val="0"/>
              </a:spcAft>
              <a:buNone/>
            </a:pPr>
            <a:r>
              <a:rPr lang="en" sz="1050">
                <a:solidFill>
                  <a:srgbClr val="000000"/>
                </a:solidFill>
                <a:highlight>
                  <a:srgbClr val="FFFFFF"/>
                </a:highlight>
                <a:latin typeface="Arial"/>
                <a:ea typeface="Arial"/>
                <a:cs typeface="Arial"/>
                <a:sym typeface="Arial"/>
              </a:rPr>
              <a:t>• Text model:  Embedding, Dense, Dropout</a:t>
            </a:r>
            <a:endParaRPr sz="1050">
              <a:solidFill>
                <a:srgbClr val="000000"/>
              </a:solidFill>
              <a:highlight>
                <a:srgbClr val="FFFFFF"/>
              </a:highlight>
              <a:latin typeface="Arial"/>
              <a:ea typeface="Arial"/>
              <a:cs typeface="Arial"/>
              <a:sym typeface="Arial"/>
            </a:endParaRPr>
          </a:p>
          <a:p>
            <a:pPr indent="0" lvl="0" marL="101600" marR="114300" rtl="0" algn="l">
              <a:spcBef>
                <a:spcPts val="800"/>
              </a:spcBef>
              <a:spcAft>
                <a:spcPts val="0"/>
              </a:spcAft>
              <a:buNone/>
            </a:pPr>
            <a:r>
              <a:t/>
            </a:r>
            <a:endParaRPr sz="1050">
              <a:solidFill>
                <a:srgbClr val="000000"/>
              </a:solidFill>
              <a:highlight>
                <a:srgbClr val="FFFFFF"/>
              </a:highlight>
              <a:latin typeface="Arial"/>
              <a:ea typeface="Arial"/>
              <a:cs typeface="Arial"/>
              <a:sym typeface="Arial"/>
            </a:endParaRPr>
          </a:p>
          <a:p>
            <a:pPr indent="0" lvl="0" marL="101600" marR="114300" rtl="0" algn="l">
              <a:spcBef>
                <a:spcPts val="800"/>
              </a:spcBef>
              <a:spcAft>
                <a:spcPts val="0"/>
              </a:spcAft>
              <a:buNone/>
            </a:pPr>
            <a:r>
              <a:t/>
            </a:r>
            <a:endParaRPr sz="1050">
              <a:solidFill>
                <a:srgbClr val="000000"/>
              </a:solidFill>
              <a:highlight>
                <a:srgbClr val="FFFFFF"/>
              </a:highlight>
              <a:latin typeface="Arial"/>
              <a:ea typeface="Arial"/>
              <a:cs typeface="Arial"/>
              <a:sym typeface="Arial"/>
            </a:endParaRPr>
          </a:p>
          <a:p>
            <a:pPr indent="0" lvl="0" marL="0" rtl="0" algn="l">
              <a:spcBef>
                <a:spcPts val="8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Image model:  Conv2D, MaxPooling2D, Flatten, Dense</a:t>
            </a:r>
            <a:endParaRPr/>
          </a:p>
          <a:p>
            <a:pPr indent="0" lvl="0" marL="0" rtl="0" algn="l">
              <a:spcBef>
                <a:spcPts val="1600"/>
              </a:spcBef>
              <a:spcAft>
                <a:spcPts val="1600"/>
              </a:spcAft>
              <a:buNone/>
            </a:pPr>
            <a:r>
              <a:t/>
            </a:r>
            <a:endParaRPr/>
          </a:p>
        </p:txBody>
      </p:sp>
      <p:pic>
        <p:nvPicPr>
          <p:cNvPr id="137" name="Google Shape;137;p21"/>
          <p:cNvPicPr preferRelativeResize="0"/>
          <p:nvPr/>
        </p:nvPicPr>
        <p:blipFill>
          <a:blip r:embed="rId3">
            <a:alphaModFix/>
          </a:blip>
          <a:stretch>
            <a:fillRect/>
          </a:stretch>
        </p:blipFill>
        <p:spPr>
          <a:xfrm>
            <a:off x="803675" y="2479900"/>
            <a:ext cx="7083800" cy="2098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